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4" r:id="rId4"/>
    <p:sldId id="262" r:id="rId5"/>
    <p:sldId id="261" r:id="rId6"/>
    <p:sldId id="260" r:id="rId7"/>
    <p:sldId id="259" r:id="rId8"/>
    <p:sldId id="263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5A9E"/>
    <a:srgbClr val="D5E824"/>
    <a:srgbClr val="05B358"/>
    <a:srgbClr val="B4C7DE"/>
    <a:srgbClr val="B7C3DB"/>
    <a:srgbClr val="C8C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2920" autoAdjust="0"/>
  </p:normalViewPr>
  <p:slideViewPr>
    <p:cSldViewPr>
      <p:cViewPr>
        <p:scale>
          <a:sx n="77" d="100"/>
          <a:sy n="77" d="100"/>
        </p:scale>
        <p:origin x="-105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91;&#1079;&#1085;&#1077;&#1094;&#1086;&#1074;%20&#1055;&#1072;&#1074;&#1077;&#1083;\Desktop\qqw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91;&#1079;&#1085;&#1077;&#1094;&#1086;&#1074;%20&#1055;&#1072;&#1074;&#1077;&#1083;\Desktop\qqw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91;&#1079;&#1085;&#1077;&#1094;&#1086;&#1074;%20&#1055;&#1072;&#1074;&#1077;&#1083;\Desktop\qqw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91;&#1079;&#1085;&#1077;&#1094;&#1086;&#1074;%20&#1055;&#1072;&#1074;&#1077;&#1083;\Desktop\qqw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91;&#1079;&#1085;&#1077;&#1094;&#1086;&#1074;%20&#1055;&#1072;&#1074;&#1077;&#1083;\Desktop\qqw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91;&#1079;&#1085;&#1077;&#1094;&#1086;&#1074;%20&#1055;&#1072;&#1074;&#1077;&#1083;\Desktop\qq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Лист2!$S$9</c:f>
              <c:strCache>
                <c:ptCount val="1"/>
                <c:pt idx="0">
                  <c:v> </c:v>
                </c:pt>
              </c:strCache>
            </c:strRef>
          </c:tx>
          <c:xVal>
            <c:numRef>
              <c:f>Лист2!$B$3:$R$3</c:f>
              <c:numCache>
                <c:formatCode>General</c:formatCode>
                <c:ptCount val="1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</c:numCache>
            </c:numRef>
          </c:xVal>
          <c:yVal>
            <c:numRef>
              <c:f>Лист2!$B$9:$R$9</c:f>
              <c:numCache>
                <c:formatCode>General</c:formatCode>
                <c:ptCount val="17"/>
                <c:pt idx="0">
                  <c:v>100</c:v>
                </c:pt>
                <c:pt idx="1">
                  <c:v>100.09481741865361</c:v>
                </c:pt>
                <c:pt idx="2">
                  <c:v>100.39654494576909</c:v>
                </c:pt>
                <c:pt idx="3">
                  <c:v>100.6982724728845</c:v>
                </c:pt>
                <c:pt idx="4">
                  <c:v>101</c:v>
                </c:pt>
                <c:pt idx="5">
                  <c:v>100.5396305975039</c:v>
                </c:pt>
                <c:pt idx="6">
                  <c:v>100.0792611950078</c:v>
                </c:pt>
                <c:pt idx="7">
                  <c:v>99.618891792511704</c:v>
                </c:pt>
                <c:pt idx="8">
                  <c:v>99.158522390015619</c:v>
                </c:pt>
                <c:pt idx="9">
                  <c:v>98.698152987519521</c:v>
                </c:pt>
                <c:pt idx="10">
                  <c:v>98.237783585023465</c:v>
                </c:pt>
                <c:pt idx="11">
                  <c:v>97.774488718268898</c:v>
                </c:pt>
                <c:pt idx="12">
                  <c:v>97.311193851514361</c:v>
                </c:pt>
                <c:pt idx="13">
                  <c:v>96.847898984759809</c:v>
                </c:pt>
                <c:pt idx="14">
                  <c:v>96.384604118005271</c:v>
                </c:pt>
                <c:pt idx="15">
                  <c:v>95.921309251250733</c:v>
                </c:pt>
                <c:pt idx="16">
                  <c:v>95.458014384496181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Лист2!$S$10</c:f>
              <c:strCache>
                <c:ptCount val="1"/>
                <c:pt idx="0">
                  <c:v> </c:v>
                </c:pt>
              </c:strCache>
            </c:strRef>
          </c:tx>
          <c:xVal>
            <c:numRef>
              <c:f>Лист2!$B$3:$R$3</c:f>
              <c:numCache>
                <c:formatCode>General</c:formatCode>
                <c:ptCount val="1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</c:numCache>
            </c:numRef>
          </c:xVal>
          <c:yVal>
            <c:numRef>
              <c:f>Лист2!$B$10:$R$10</c:f>
              <c:numCache>
                <c:formatCode>General</c:formatCode>
                <c:ptCount val="17"/>
                <c:pt idx="0">
                  <c:v>100</c:v>
                </c:pt>
                <c:pt idx="1">
                  <c:v>100.09481741865361</c:v>
                </c:pt>
                <c:pt idx="2">
                  <c:v>100.31220369556669</c:v>
                </c:pt>
                <c:pt idx="3">
                  <c:v>100.5295899724798</c:v>
                </c:pt>
                <c:pt idx="4">
                  <c:v>100.7469762493929</c:v>
                </c:pt>
                <c:pt idx="5">
                  <c:v>100.9620499063389</c:v>
                </c:pt>
                <c:pt idx="6">
                  <c:v>101.17712356328479</c:v>
                </c:pt>
                <c:pt idx="7">
                  <c:v>101.3921972202308</c:v>
                </c:pt>
                <c:pt idx="8">
                  <c:v>101.6072708771767</c:v>
                </c:pt>
                <c:pt idx="9">
                  <c:v>101.82234453412271</c:v>
                </c:pt>
                <c:pt idx="10">
                  <c:v>102.0374181910686</c:v>
                </c:pt>
                <c:pt idx="11">
                  <c:v>102.2941190074235</c:v>
                </c:pt>
                <c:pt idx="12">
                  <c:v>102.5508198237783</c:v>
                </c:pt>
                <c:pt idx="13">
                  <c:v>102.80752064013321</c:v>
                </c:pt>
                <c:pt idx="14">
                  <c:v>103.0642214564881</c:v>
                </c:pt>
                <c:pt idx="15">
                  <c:v>103.32092227284291</c:v>
                </c:pt>
                <c:pt idx="16">
                  <c:v>103.5776230891978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Лист2!$S$11</c:f>
              <c:strCache>
                <c:ptCount val="1"/>
                <c:pt idx="0">
                  <c:v> </c:v>
                </c:pt>
              </c:strCache>
            </c:strRef>
          </c:tx>
          <c:xVal>
            <c:numRef>
              <c:f>Лист2!$B$3:$R$3</c:f>
              <c:numCache>
                <c:formatCode>General</c:formatCode>
                <c:ptCount val="1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</c:numCache>
            </c:numRef>
          </c:xVal>
          <c:yVal>
            <c:numRef>
              <c:f>Лист2!$B$11:$R$11</c:f>
              <c:numCache>
                <c:formatCode>General</c:formatCode>
                <c:ptCount val="17"/>
                <c:pt idx="0">
                  <c:v>100</c:v>
                </c:pt>
                <c:pt idx="1">
                  <c:v>102.4606171071475</c:v>
                </c:pt>
                <c:pt idx="2">
                  <c:v>103.8536648873845</c:v>
                </c:pt>
                <c:pt idx="3">
                  <c:v>105.2467126676214</c:v>
                </c:pt>
                <c:pt idx="4">
                  <c:v>106.63976044785839</c:v>
                </c:pt>
                <c:pt idx="5">
                  <c:v>106.8871240723864</c:v>
                </c:pt>
                <c:pt idx="6">
                  <c:v>107.13448769691441</c:v>
                </c:pt>
                <c:pt idx="7">
                  <c:v>107.3818513214425</c:v>
                </c:pt>
                <c:pt idx="8">
                  <c:v>107.6292149459706</c:v>
                </c:pt>
                <c:pt idx="9">
                  <c:v>107.87657857049859</c:v>
                </c:pt>
                <c:pt idx="10">
                  <c:v>108.1239421950266</c:v>
                </c:pt>
                <c:pt idx="11">
                  <c:v>107.31675563077719</c:v>
                </c:pt>
                <c:pt idx="12">
                  <c:v>106.5095690665278</c:v>
                </c:pt>
                <c:pt idx="13">
                  <c:v>105.7023825022783</c:v>
                </c:pt>
                <c:pt idx="14">
                  <c:v>104.89519593802891</c:v>
                </c:pt>
                <c:pt idx="15">
                  <c:v>104.0880093737794</c:v>
                </c:pt>
                <c:pt idx="16">
                  <c:v>103.28082280952999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Лист2!$S$12</c:f>
              <c:strCache>
                <c:ptCount val="1"/>
                <c:pt idx="0">
                  <c:v> </c:v>
                </c:pt>
              </c:strCache>
            </c:strRef>
          </c:tx>
          <c:xVal>
            <c:numRef>
              <c:f>Лист2!$B$3:$R$3</c:f>
              <c:numCache>
                <c:formatCode>General</c:formatCode>
                <c:ptCount val="1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</c:numCache>
            </c:numRef>
          </c:xVal>
          <c:yVal>
            <c:numRef>
              <c:f>Лист2!$B$12:$R$12</c:f>
              <c:numCache>
                <c:formatCode>General</c:formatCode>
                <c:ptCount val="17"/>
                <c:pt idx="0">
                  <c:v>100</c:v>
                </c:pt>
                <c:pt idx="1">
                  <c:v>102.4606171071475</c:v>
                </c:pt>
                <c:pt idx="2">
                  <c:v>104.83877967278561</c:v>
                </c:pt>
                <c:pt idx="3">
                  <c:v>107.2169422384238</c:v>
                </c:pt>
                <c:pt idx="4">
                  <c:v>109.5951048040619</c:v>
                </c:pt>
                <c:pt idx="5">
                  <c:v>110.7212602525713</c:v>
                </c:pt>
                <c:pt idx="6">
                  <c:v>111.84741570108061</c:v>
                </c:pt>
                <c:pt idx="7">
                  <c:v>112.9735711495899</c:v>
                </c:pt>
                <c:pt idx="8">
                  <c:v>114.0997265980992</c:v>
                </c:pt>
                <c:pt idx="9">
                  <c:v>115.2258820466085</c:v>
                </c:pt>
                <c:pt idx="10">
                  <c:v>116.3520374951178</c:v>
                </c:pt>
                <c:pt idx="11">
                  <c:v>116.6840255175107</c:v>
                </c:pt>
                <c:pt idx="12">
                  <c:v>117.0160135399037</c:v>
                </c:pt>
                <c:pt idx="13">
                  <c:v>117.3480015622966</c:v>
                </c:pt>
                <c:pt idx="14">
                  <c:v>117.67998958468949</c:v>
                </c:pt>
                <c:pt idx="15">
                  <c:v>118.0119776070824</c:v>
                </c:pt>
                <c:pt idx="16">
                  <c:v>118.34396562947531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947712"/>
        <c:axId val="128949248"/>
      </c:scatterChart>
      <c:valAx>
        <c:axId val="128947712"/>
        <c:scaling>
          <c:orientation val="minMax"/>
          <c:max val="2030"/>
          <c:min val="2014"/>
        </c:scaling>
        <c:delete val="0"/>
        <c:axPos val="b"/>
        <c:numFmt formatCode="General" sourceLinked="1"/>
        <c:majorTickMark val="out"/>
        <c:minorTickMark val="none"/>
        <c:tickLblPos val="nextTo"/>
        <c:crossAx val="128949248"/>
        <c:crosses val="autoZero"/>
        <c:crossBetween val="midCat"/>
        <c:majorUnit val="2"/>
      </c:valAx>
      <c:valAx>
        <c:axId val="128949248"/>
        <c:scaling>
          <c:orientation val="minMax"/>
          <c:min val="9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9477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23565407936499"/>
          <c:y val="8.1100451460109996E-2"/>
          <c:w val="0.78647751245351305"/>
          <c:h val="0.7091923739309160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Лист2!$B$62</c:f>
              <c:strCache>
                <c:ptCount val="1"/>
                <c:pt idx="0">
                  <c:v>0-2</c:v>
                </c:pt>
              </c:strCache>
            </c:strRef>
          </c:tx>
          <c:spPr>
            <a:solidFill>
              <a:srgbClr val="005A9E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Лист2!$A$60:$A$61</c:f>
              <c:numCache>
                <c:formatCode>General</c:formatCode>
                <c:ptCount val="2"/>
                <c:pt idx="0">
                  <c:v>2015</c:v>
                </c:pt>
                <c:pt idx="1">
                  <c:v>2030</c:v>
                </c:pt>
              </c:numCache>
            </c:numRef>
          </c:cat>
          <c:val>
            <c:numRef>
              <c:f>Лист2!$B$60:$B$61</c:f>
              <c:numCache>
                <c:formatCode>0.0</c:formatCode>
                <c:ptCount val="2"/>
                <c:pt idx="0">
                  <c:v>16.954978148397149</c:v>
                </c:pt>
                <c:pt idx="1">
                  <c:v>16.296982594025572</c:v>
                </c:pt>
              </c:numCache>
            </c:numRef>
          </c:val>
        </c:ser>
        <c:ser>
          <c:idx val="1"/>
          <c:order val="1"/>
          <c:tx>
            <c:strRef>
              <c:f>Лист2!$C$62</c:f>
              <c:strCache>
                <c:ptCount val="1"/>
                <c:pt idx="0">
                  <c:v>3-6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Лист2!$A$60:$A$61</c:f>
              <c:numCache>
                <c:formatCode>General</c:formatCode>
                <c:ptCount val="2"/>
                <c:pt idx="0">
                  <c:v>2015</c:v>
                </c:pt>
                <c:pt idx="1">
                  <c:v>2030</c:v>
                </c:pt>
              </c:numCache>
            </c:numRef>
          </c:cat>
          <c:val>
            <c:numRef>
              <c:f>Лист2!$C$60:$C$61</c:f>
              <c:numCache>
                <c:formatCode>0.0</c:formatCode>
                <c:ptCount val="2"/>
                <c:pt idx="0">
                  <c:v>19.632289094709581</c:v>
                </c:pt>
                <c:pt idx="1">
                  <c:v>20.075238239332808</c:v>
                </c:pt>
              </c:numCache>
            </c:numRef>
          </c:val>
        </c:ser>
        <c:ser>
          <c:idx val="2"/>
          <c:order val="2"/>
          <c:tx>
            <c:strRef>
              <c:f>Лист2!$D$62</c:f>
              <c:strCache>
                <c:ptCount val="1"/>
                <c:pt idx="0">
                  <c:v>7-18</c:v>
                </c:pt>
              </c:strCache>
            </c:strRef>
          </c:tx>
          <c:spPr>
            <a:solidFill>
              <a:srgbClr val="05B358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Лист2!$A$60:$A$61</c:f>
              <c:numCache>
                <c:formatCode>General</c:formatCode>
                <c:ptCount val="2"/>
                <c:pt idx="0">
                  <c:v>2015</c:v>
                </c:pt>
                <c:pt idx="1">
                  <c:v>2030</c:v>
                </c:pt>
              </c:numCache>
            </c:numRef>
          </c:cat>
          <c:val>
            <c:numRef>
              <c:f>Лист2!$D$60:$D$61</c:f>
              <c:numCache>
                <c:formatCode>0.0</c:formatCode>
                <c:ptCount val="2"/>
                <c:pt idx="0">
                  <c:v>45.400898435127402</c:v>
                </c:pt>
                <c:pt idx="1">
                  <c:v>50.200087313936749</c:v>
                </c:pt>
              </c:numCache>
            </c:numRef>
          </c:val>
        </c:ser>
        <c:ser>
          <c:idx val="3"/>
          <c:order val="3"/>
          <c:tx>
            <c:strRef>
              <c:f>Лист2!$E$62</c:f>
              <c:strCache>
                <c:ptCount val="1"/>
                <c:pt idx="0">
                  <c:v>19-22</c:v>
                </c:pt>
              </c:strCache>
            </c:strRef>
          </c:tx>
          <c:spPr>
            <a:solidFill>
              <a:srgbClr val="D5E824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Лист2!$A$60:$A$61</c:f>
              <c:numCache>
                <c:formatCode>General</c:formatCode>
                <c:ptCount val="2"/>
                <c:pt idx="0">
                  <c:v>2015</c:v>
                </c:pt>
                <c:pt idx="1">
                  <c:v>2030</c:v>
                </c:pt>
              </c:numCache>
            </c:numRef>
          </c:cat>
          <c:val>
            <c:numRef>
              <c:f>Лист2!$E$60:$E$61</c:f>
              <c:numCache>
                <c:formatCode>0.0</c:formatCode>
                <c:ptCount val="2"/>
                <c:pt idx="0">
                  <c:v>18.011834321765871</c:v>
                </c:pt>
                <c:pt idx="1">
                  <c:v>13.42769185270487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272064"/>
        <c:axId val="129286144"/>
      </c:barChart>
      <c:catAx>
        <c:axId val="12927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9286144"/>
        <c:crosses val="autoZero"/>
        <c:auto val="1"/>
        <c:lblAlgn val="ctr"/>
        <c:lblOffset val="100"/>
        <c:noMultiLvlLbl val="0"/>
      </c:catAx>
      <c:valAx>
        <c:axId val="1292861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9272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5A9E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FF5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Лист2!$B$82:$B$90</c:f>
              <c:strCache>
                <c:ptCount val="9"/>
                <c:pt idx="0">
                  <c:v>Обществознание</c:v>
                </c:pt>
                <c:pt idx="1">
                  <c:v>Физика</c:v>
                </c:pt>
                <c:pt idx="2">
                  <c:v>История</c:v>
                </c:pt>
                <c:pt idx="3">
                  <c:v>Биология</c:v>
                </c:pt>
                <c:pt idx="4">
                  <c:v>Химия</c:v>
                </c:pt>
                <c:pt idx="5">
                  <c:v>Иностранный язык</c:v>
                </c:pt>
                <c:pt idx="6">
                  <c:v>Информатика</c:v>
                </c:pt>
                <c:pt idx="7">
                  <c:v>Литература</c:v>
                </c:pt>
                <c:pt idx="8">
                  <c:v>География</c:v>
                </c:pt>
              </c:strCache>
            </c:strRef>
          </c:cat>
          <c:val>
            <c:numRef>
              <c:f>Лист2!$C$82:$C$90</c:f>
              <c:numCache>
                <c:formatCode>0.0</c:formatCode>
                <c:ptCount val="9"/>
                <c:pt idx="0">
                  <c:v>58.86</c:v>
                </c:pt>
                <c:pt idx="1">
                  <c:v>26.68</c:v>
                </c:pt>
                <c:pt idx="2">
                  <c:v>17.37</c:v>
                </c:pt>
                <c:pt idx="3">
                  <c:v>16.02</c:v>
                </c:pt>
                <c:pt idx="4">
                  <c:v>9.6299999999999972</c:v>
                </c:pt>
                <c:pt idx="5">
                  <c:v>9.17</c:v>
                </c:pt>
                <c:pt idx="6">
                  <c:v>8.2900000000000009</c:v>
                </c:pt>
                <c:pt idx="7">
                  <c:v>5.18</c:v>
                </c:pt>
                <c:pt idx="8">
                  <c:v>1.96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221376"/>
        <c:axId val="129222912"/>
      </c:barChart>
      <c:catAx>
        <c:axId val="12922137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29222912"/>
        <c:crosses val="autoZero"/>
        <c:auto val="1"/>
        <c:lblAlgn val="ctr"/>
        <c:lblOffset val="100"/>
        <c:noMultiLvlLbl val="0"/>
      </c:catAx>
      <c:valAx>
        <c:axId val="129222912"/>
        <c:scaling>
          <c:orientation val="minMax"/>
        </c:scaling>
        <c:delete val="0"/>
        <c:axPos val="b"/>
        <c:numFmt formatCode="0.0" sourceLinked="1"/>
        <c:majorTickMark val="out"/>
        <c:minorTickMark val="none"/>
        <c:tickLblPos val="nextTo"/>
        <c:crossAx val="129221376"/>
        <c:crosses val="max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941756052787803E-2"/>
          <c:y val="5.8832397995066003E-2"/>
          <c:w val="0.63818351391495598"/>
          <c:h val="0.8071813427599929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5A9E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5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5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5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Лист2!$B$100:$B$110</c:f>
              <c:numCache>
                <c:formatCode>General</c:formatCode>
                <c:ptCount val="11"/>
              </c:numCache>
            </c:numRef>
          </c:cat>
          <c:val>
            <c:numRef>
              <c:f>Лист2!$E$100:$E$110</c:f>
              <c:numCache>
                <c:formatCode>General</c:formatCode>
                <c:ptCount val="11"/>
                <c:pt idx="0">
                  <c:v>3</c:v>
                </c:pt>
                <c:pt idx="1">
                  <c:v>-1.3999999999999979</c:v>
                </c:pt>
                <c:pt idx="2">
                  <c:v>-2.6999999999999962</c:v>
                </c:pt>
                <c:pt idx="3">
                  <c:v>2.600000000000001</c:v>
                </c:pt>
                <c:pt idx="4">
                  <c:v>2.8000000000000038</c:v>
                </c:pt>
                <c:pt idx="5">
                  <c:v>0.29999999999999699</c:v>
                </c:pt>
                <c:pt idx="6">
                  <c:v>0.100000000000001</c:v>
                </c:pt>
                <c:pt idx="7">
                  <c:v>-1</c:v>
                </c:pt>
                <c:pt idx="8">
                  <c:v>4.1000000000000014</c:v>
                </c:pt>
                <c:pt idx="9">
                  <c:v>4.2999999999999972</c:v>
                </c:pt>
                <c:pt idx="10">
                  <c:v>1.1000000000000021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748608"/>
        <c:axId val="135758592"/>
      </c:barChart>
      <c:catAx>
        <c:axId val="1357486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35758592"/>
        <c:crosses val="autoZero"/>
        <c:auto val="1"/>
        <c:lblAlgn val="ctr"/>
        <c:lblOffset val="100"/>
        <c:noMultiLvlLbl val="0"/>
      </c:catAx>
      <c:valAx>
        <c:axId val="135758592"/>
        <c:scaling>
          <c:orientation val="minMax"/>
          <c:max val="5"/>
        </c:scaling>
        <c:delete val="0"/>
        <c:axPos val="b"/>
        <c:numFmt formatCode="General" sourceLinked="1"/>
        <c:majorTickMark val="out"/>
        <c:minorTickMark val="none"/>
        <c:tickLblPos val="nextTo"/>
        <c:crossAx val="135748608"/>
        <c:crosses val="max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Лист2!$C$100:$C$110</c:f>
              <c:numCache>
                <c:formatCode>General</c:formatCode>
                <c:ptCount val="11"/>
                <c:pt idx="0">
                  <c:v>65.5</c:v>
                </c:pt>
                <c:pt idx="1">
                  <c:v>45.1</c:v>
                </c:pt>
                <c:pt idx="2">
                  <c:v>52.7</c:v>
                </c:pt>
                <c:pt idx="3">
                  <c:v>48</c:v>
                </c:pt>
                <c:pt idx="4">
                  <c:v>48.1</c:v>
                </c:pt>
                <c:pt idx="5">
                  <c:v>54.4</c:v>
                </c:pt>
                <c:pt idx="6">
                  <c:v>55.4</c:v>
                </c:pt>
                <c:pt idx="7">
                  <c:v>61.8</c:v>
                </c:pt>
                <c:pt idx="8">
                  <c:v>61.2</c:v>
                </c:pt>
                <c:pt idx="9">
                  <c:v>57.9</c:v>
                </c:pt>
                <c:pt idx="10">
                  <c:v>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139136"/>
        <c:axId val="136140672"/>
      </c:lineChart>
      <c:catAx>
        <c:axId val="136139136"/>
        <c:scaling>
          <c:orientation val="minMax"/>
        </c:scaling>
        <c:delete val="1"/>
        <c:axPos val="b"/>
        <c:majorTickMark val="out"/>
        <c:minorTickMark val="none"/>
        <c:tickLblPos val="nextTo"/>
        <c:crossAx val="136140672"/>
        <c:crosses val="autoZero"/>
        <c:auto val="1"/>
        <c:lblAlgn val="ctr"/>
        <c:lblOffset val="100"/>
        <c:noMultiLvlLbl val="0"/>
      </c:catAx>
      <c:valAx>
        <c:axId val="1361406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6139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71741032370905E-2"/>
          <c:y val="5.1400554097404502E-2"/>
          <c:w val="0.88542957130358702"/>
          <c:h val="0.776115121026538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Лист2!$E$148</c:f>
              <c:strCache>
                <c:ptCount val="1"/>
                <c:pt idx="0">
                  <c:v>ВПО</c:v>
                </c:pt>
              </c:strCache>
            </c:strRef>
          </c:tx>
          <c:invertIfNegative val="0"/>
          <c:cat>
            <c:strRef>
              <c:f>Лист2!$F$147:$G$147</c:f>
              <c:strCache>
                <c:ptCount val="2"/>
                <c:pt idx="0">
                  <c:v>Распределение выпуска</c:v>
                </c:pt>
                <c:pt idx="1">
                  <c:v>Спрос промышленных предприятий области</c:v>
                </c:pt>
              </c:strCache>
            </c:strRef>
          </c:cat>
          <c:val>
            <c:numRef>
              <c:f>Лист2!$F$148:$G$148</c:f>
              <c:numCache>
                <c:formatCode>General</c:formatCode>
                <c:ptCount val="2"/>
                <c:pt idx="0">
                  <c:v>58</c:v>
                </c:pt>
                <c:pt idx="1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Лист2!$E$149</c:f>
              <c:strCache>
                <c:ptCount val="1"/>
                <c:pt idx="0">
                  <c:v>СПО</c:v>
                </c:pt>
              </c:strCache>
            </c:strRef>
          </c:tx>
          <c:invertIfNegative val="0"/>
          <c:cat>
            <c:strRef>
              <c:f>Лист2!$F$147:$G$147</c:f>
              <c:strCache>
                <c:ptCount val="2"/>
                <c:pt idx="0">
                  <c:v>Распределение выпуска</c:v>
                </c:pt>
                <c:pt idx="1">
                  <c:v>Спрос промышленных предприятий области</c:v>
                </c:pt>
              </c:strCache>
            </c:strRef>
          </c:cat>
          <c:val>
            <c:numRef>
              <c:f>Лист2!$F$149:$G$149</c:f>
              <c:numCache>
                <c:formatCode>General</c:formatCode>
                <c:ptCount val="2"/>
                <c:pt idx="0">
                  <c:v>42</c:v>
                </c:pt>
                <c:pt idx="1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254976"/>
        <c:axId val="136256512"/>
      </c:barChart>
      <c:catAx>
        <c:axId val="136254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6256512"/>
        <c:crosses val="max"/>
        <c:auto val="1"/>
        <c:lblAlgn val="ctr"/>
        <c:lblOffset val="100"/>
        <c:noMultiLvlLbl val="0"/>
      </c:catAx>
      <c:valAx>
        <c:axId val="136256512"/>
        <c:scaling>
          <c:orientation val="maxMin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625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6872353455818"/>
          <c:y val="5.05420676582094E-2"/>
          <c:w val="0.16246839782029601"/>
          <c:h val="0.282996629482315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525960761133198E-2"/>
          <c:y val="5.0312450156590798E-2"/>
          <c:w val="0.63929971574857203"/>
          <c:h val="0.74251773488712103"/>
        </c:manualLayout>
      </c:layout>
      <c:lineChart>
        <c:grouping val="standard"/>
        <c:varyColors val="0"/>
        <c:ser>
          <c:idx val="0"/>
          <c:order val="0"/>
          <c:tx>
            <c:strRef>
              <c:f>Лист2!$D$167</c:f>
              <c:strCache>
                <c:ptCount val="1"/>
                <c:pt idx="0">
                  <c:v>Свердловская область</c:v>
                </c:pt>
              </c:strCache>
            </c:strRef>
          </c:tx>
          <c:spPr>
            <a:ln w="4445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Лист2!$C$168:$C$173</c:f>
              <c:strCache>
                <c:ptCount val="6"/>
                <c:pt idx="0">
                  <c:v>09/2013</c:v>
                </c:pt>
                <c:pt idx="1">
                  <c:v>10/2013</c:v>
                </c:pt>
                <c:pt idx="2">
                  <c:v>01/2014</c:v>
                </c:pt>
                <c:pt idx="3">
                  <c:v>04/2014</c:v>
                </c:pt>
                <c:pt idx="4">
                  <c:v>06/2014</c:v>
                </c:pt>
                <c:pt idx="5">
                  <c:v>12/2014</c:v>
                </c:pt>
              </c:strCache>
            </c:strRef>
          </c:cat>
          <c:val>
            <c:numRef>
              <c:f>Лист2!$D$168:$D$173</c:f>
              <c:numCache>
                <c:formatCode>General</c:formatCode>
                <c:ptCount val="6"/>
                <c:pt idx="0">
                  <c:v>10.5</c:v>
                </c:pt>
                <c:pt idx="1">
                  <c:v>14.5</c:v>
                </c:pt>
                <c:pt idx="2">
                  <c:v>21</c:v>
                </c:pt>
                <c:pt idx="3">
                  <c:v>22</c:v>
                </c:pt>
                <c:pt idx="4">
                  <c:v>27</c:v>
                </c:pt>
                <c:pt idx="5">
                  <c:v>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Лист2!$E$167</c:f>
              <c:strCache>
                <c:ptCount val="1"/>
                <c:pt idx="0">
                  <c:v>Республика Татарстан</c:v>
                </c:pt>
              </c:strCache>
            </c:strRef>
          </c:tx>
          <c:marker>
            <c:symbol val="none"/>
          </c:marker>
          <c:cat>
            <c:strRef>
              <c:f>Лист2!$C$168:$C$173</c:f>
              <c:strCache>
                <c:ptCount val="6"/>
                <c:pt idx="0">
                  <c:v>09/2013</c:v>
                </c:pt>
                <c:pt idx="1">
                  <c:v>10/2013</c:v>
                </c:pt>
                <c:pt idx="2">
                  <c:v>01/2014</c:v>
                </c:pt>
                <c:pt idx="3">
                  <c:v>04/2014</c:v>
                </c:pt>
                <c:pt idx="4">
                  <c:v>06/2014</c:v>
                </c:pt>
                <c:pt idx="5">
                  <c:v>12/2014</c:v>
                </c:pt>
              </c:strCache>
            </c:strRef>
          </c:cat>
          <c:val>
            <c:numRef>
              <c:f>Лист2!$E$168:$E$173</c:f>
              <c:numCache>
                <c:formatCode>General</c:formatCode>
                <c:ptCount val="6"/>
                <c:pt idx="0">
                  <c:v>17</c:v>
                </c:pt>
                <c:pt idx="1">
                  <c:v>22</c:v>
                </c:pt>
                <c:pt idx="2">
                  <c:v>30.5</c:v>
                </c:pt>
                <c:pt idx="3">
                  <c:v>30.5</c:v>
                </c:pt>
                <c:pt idx="4">
                  <c:v>34.5</c:v>
                </c:pt>
                <c:pt idx="5">
                  <c:v>38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Лист2!$F$167</c:f>
              <c:strCache>
                <c:ptCount val="1"/>
                <c:pt idx="0">
                  <c:v>г. Москва</c:v>
                </c:pt>
              </c:strCache>
            </c:strRef>
          </c:tx>
          <c:marker>
            <c:symbol val="none"/>
          </c:marker>
          <c:cat>
            <c:strRef>
              <c:f>Лист2!$C$168:$C$173</c:f>
              <c:strCache>
                <c:ptCount val="6"/>
                <c:pt idx="0">
                  <c:v>09/2013</c:v>
                </c:pt>
                <c:pt idx="1">
                  <c:v>10/2013</c:v>
                </c:pt>
                <c:pt idx="2">
                  <c:v>01/2014</c:v>
                </c:pt>
                <c:pt idx="3">
                  <c:v>04/2014</c:v>
                </c:pt>
                <c:pt idx="4">
                  <c:v>06/2014</c:v>
                </c:pt>
                <c:pt idx="5">
                  <c:v>12/2014</c:v>
                </c:pt>
              </c:strCache>
            </c:strRef>
          </c:cat>
          <c:val>
            <c:numRef>
              <c:f>Лист2!$F$168:$F$173</c:f>
              <c:numCache>
                <c:formatCode>General</c:formatCode>
                <c:ptCount val="6"/>
                <c:pt idx="0">
                  <c:v>16.5</c:v>
                </c:pt>
                <c:pt idx="1">
                  <c:v>21.5</c:v>
                </c:pt>
                <c:pt idx="2">
                  <c:v>25.5</c:v>
                </c:pt>
                <c:pt idx="3">
                  <c:v>26.5</c:v>
                </c:pt>
                <c:pt idx="4">
                  <c:v>31</c:v>
                </c:pt>
                <c:pt idx="5">
                  <c:v>37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Лист2!$G$167</c:f>
              <c:strCache>
                <c:ptCount val="1"/>
                <c:pt idx="0">
                  <c:v>Московская область</c:v>
                </c:pt>
              </c:strCache>
            </c:strRef>
          </c:tx>
          <c:marker>
            <c:symbol val="none"/>
          </c:marker>
          <c:cat>
            <c:strRef>
              <c:f>Лист2!$C$168:$C$173</c:f>
              <c:strCache>
                <c:ptCount val="6"/>
                <c:pt idx="0">
                  <c:v>09/2013</c:v>
                </c:pt>
                <c:pt idx="1">
                  <c:v>10/2013</c:v>
                </c:pt>
                <c:pt idx="2">
                  <c:v>01/2014</c:v>
                </c:pt>
                <c:pt idx="3">
                  <c:v>04/2014</c:v>
                </c:pt>
                <c:pt idx="4">
                  <c:v>06/2014</c:v>
                </c:pt>
                <c:pt idx="5">
                  <c:v>12/2014</c:v>
                </c:pt>
              </c:strCache>
            </c:strRef>
          </c:cat>
          <c:val>
            <c:numRef>
              <c:f>Лист2!$G$168:$G$173</c:f>
              <c:numCache>
                <c:formatCode>General</c:formatCode>
                <c:ptCount val="6"/>
                <c:pt idx="0">
                  <c:v>17</c:v>
                </c:pt>
                <c:pt idx="1">
                  <c:v>22</c:v>
                </c:pt>
                <c:pt idx="2">
                  <c:v>25.5</c:v>
                </c:pt>
                <c:pt idx="3">
                  <c:v>26</c:v>
                </c:pt>
                <c:pt idx="4">
                  <c:v>28.5</c:v>
                </c:pt>
                <c:pt idx="5">
                  <c:v>32.5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Лист2!$H$167</c:f>
              <c:strCache>
                <c:ptCount val="1"/>
                <c:pt idx="0">
                  <c:v>г. Санкт-Петербург</c:v>
                </c:pt>
              </c:strCache>
            </c:strRef>
          </c:tx>
          <c:marker>
            <c:symbol val="none"/>
          </c:marker>
          <c:cat>
            <c:strRef>
              <c:f>Лист2!$C$168:$C$173</c:f>
              <c:strCache>
                <c:ptCount val="6"/>
                <c:pt idx="0">
                  <c:v>09/2013</c:v>
                </c:pt>
                <c:pt idx="1">
                  <c:v>10/2013</c:v>
                </c:pt>
                <c:pt idx="2">
                  <c:v>01/2014</c:v>
                </c:pt>
                <c:pt idx="3">
                  <c:v>04/2014</c:v>
                </c:pt>
                <c:pt idx="4">
                  <c:v>06/2014</c:v>
                </c:pt>
                <c:pt idx="5">
                  <c:v>12/2014</c:v>
                </c:pt>
              </c:strCache>
            </c:strRef>
          </c:cat>
          <c:val>
            <c:numRef>
              <c:f>Лист2!$H$168:$H$173</c:f>
              <c:numCache>
                <c:formatCode>General</c:formatCode>
                <c:ptCount val="6"/>
                <c:pt idx="0">
                  <c:v>9</c:v>
                </c:pt>
                <c:pt idx="1">
                  <c:v>13</c:v>
                </c:pt>
                <c:pt idx="2">
                  <c:v>14.5</c:v>
                </c:pt>
                <c:pt idx="3">
                  <c:v>15.5</c:v>
                </c:pt>
                <c:pt idx="4">
                  <c:v>18.5</c:v>
                </c:pt>
                <c:pt idx="5">
                  <c:v>31.5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Лист2!$I$167</c:f>
              <c:strCache>
                <c:ptCount val="1"/>
                <c:pt idx="0">
                  <c:v>Челябинская область</c:v>
                </c:pt>
              </c:strCache>
            </c:strRef>
          </c:tx>
          <c:marker>
            <c:symbol val="none"/>
          </c:marker>
          <c:cat>
            <c:strRef>
              <c:f>Лист2!$C$168:$C$173</c:f>
              <c:strCache>
                <c:ptCount val="6"/>
                <c:pt idx="0">
                  <c:v>09/2013</c:v>
                </c:pt>
                <c:pt idx="1">
                  <c:v>10/2013</c:v>
                </c:pt>
                <c:pt idx="2">
                  <c:v>01/2014</c:v>
                </c:pt>
                <c:pt idx="3">
                  <c:v>04/2014</c:v>
                </c:pt>
                <c:pt idx="4">
                  <c:v>06/2014</c:v>
                </c:pt>
                <c:pt idx="5">
                  <c:v>12/2014</c:v>
                </c:pt>
              </c:strCache>
            </c:strRef>
          </c:cat>
          <c:val>
            <c:numRef>
              <c:f>Лист2!$I$168:$I$173</c:f>
              <c:numCache>
                <c:formatCode>General</c:formatCode>
                <c:ptCount val="6"/>
                <c:pt idx="0">
                  <c:v>13.5</c:v>
                </c:pt>
                <c:pt idx="1">
                  <c:v>17.5</c:v>
                </c:pt>
                <c:pt idx="2">
                  <c:v>17</c:v>
                </c:pt>
                <c:pt idx="3">
                  <c:v>17.5</c:v>
                </c:pt>
                <c:pt idx="4">
                  <c:v>24</c:v>
                </c:pt>
                <c:pt idx="5">
                  <c:v>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292992"/>
        <c:axId val="136294784"/>
      </c:lineChart>
      <c:catAx>
        <c:axId val="136292992"/>
        <c:scaling>
          <c:orientation val="minMax"/>
        </c:scaling>
        <c:delete val="0"/>
        <c:axPos val="b"/>
        <c:majorTickMark val="out"/>
        <c:minorTickMark val="none"/>
        <c:tickLblPos val="nextTo"/>
        <c:crossAx val="136294784"/>
        <c:crosses val="autoZero"/>
        <c:auto val="1"/>
        <c:lblAlgn val="ctr"/>
        <c:lblOffset val="100"/>
        <c:noMultiLvlLbl val="0"/>
      </c:catAx>
      <c:valAx>
        <c:axId val="136294784"/>
        <c:scaling>
          <c:orientation val="minMax"/>
          <c:min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6292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5488671268509"/>
          <c:y val="9.7213841107676405E-2"/>
          <c:w val="0.28795175459231998"/>
          <c:h val="0.74886424380516903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37491-232E-46E1-83F9-58CBB12E0E22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63B2B-17B3-4095-841B-703C3E6AB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440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27E0E-926F-4CEB-BE37-26B12E511473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EF39F-7100-4051-B7A1-819EFC6CCE6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29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EF39F-7100-4051-B7A1-819EFC6CCE6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38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EF39F-7100-4051-B7A1-819EFC6CCE6D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940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EF39F-7100-4051-B7A1-819EFC6CCE6D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34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AAD7-53FE-4C47-9267-C22B09D554C2}" type="datetime1">
              <a:rPr lang="ru-RU" smtClean="0"/>
              <a:t>21.10.2015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0601-E6AD-47CF-8C80-B4F5D6AACD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78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4E9-FDA9-4C46-8A67-5CB9571C3128}" type="datetime1">
              <a:rPr lang="ru-RU" smtClean="0"/>
              <a:t>21.10.2015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0601-E6AD-47CF-8C80-B4F5D6AACD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6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7B6C-689D-4657-91F1-BC3F71323CA6}" type="datetime1">
              <a:rPr lang="ru-RU" smtClean="0"/>
              <a:t>21.10.2015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0601-E6AD-47CF-8C80-B4F5D6AACD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310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DFBF-311B-4F6C-AE45-3445128C8B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54C-EA7A-4D1C-AB3F-930CFD649E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43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4FFA-7DCC-4F6D-A709-07CE387F92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54C-EA7A-4D1C-AB3F-930CFD649E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214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0F3-F139-494E-9EE1-B5B657DFA8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54C-EA7A-4D1C-AB3F-930CFD649E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290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E1F7-52FB-40A1-93AF-2DF399CF5F3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54C-EA7A-4D1C-AB3F-930CFD649E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587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F0EF-A951-4425-BE7C-E0F3A302562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54C-EA7A-4D1C-AB3F-930CFD649E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94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E051-AC17-4CCB-B7FB-ABB6B733CB1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54C-EA7A-4D1C-AB3F-930CFD649E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79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94F-2360-4447-9798-4989BD8AC2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54C-EA7A-4D1C-AB3F-930CFD649E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04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1E85-A4D4-471F-9A94-4467BF74C39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54C-EA7A-4D1C-AB3F-930CFD649E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6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E12A-B030-4408-B269-6A8339F26E48}" type="datetime1">
              <a:rPr lang="ru-RU" smtClean="0"/>
              <a:t>21.10.2015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0601-E6AD-47CF-8C80-B4F5D6AACD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761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7C14-EA61-4A57-9A62-DBA30DE56B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54C-EA7A-4D1C-AB3F-930CFD649E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56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B1BA-35E6-4545-ABA5-1F744CD8E2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54C-EA7A-4D1C-AB3F-930CFD649E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03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597B-640D-42B7-9BD7-AB8D32C523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54C-EA7A-4D1C-AB3F-930CFD649E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70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9EB4-156F-4C68-A0DC-544D2B49D3D4}" type="datetime1">
              <a:rPr lang="ru-RU" smtClean="0"/>
              <a:t>21.10.2015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0601-E6AD-47CF-8C80-B4F5D6AACD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2080-5C11-45A2-AE20-6D319B3BB67E}" type="datetime1">
              <a:rPr lang="ru-RU" smtClean="0"/>
              <a:t>21.10.2015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0601-E6AD-47CF-8C80-B4F5D6AACD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36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3814-CF43-40D7-A662-6776E92003F5}" type="datetime1">
              <a:rPr lang="ru-RU" smtClean="0"/>
              <a:t>21.10.2015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0601-E6AD-47CF-8C80-B4F5D6AACD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45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DD8B-387E-4409-BE41-AA77C788D7A1}" type="datetime1">
              <a:rPr lang="ru-RU" smtClean="0"/>
              <a:t>21.10.2015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0601-E6AD-47CF-8C80-B4F5D6AACD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12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A08F-DAF5-4F5A-9375-860073BDED5C}" type="datetime1">
              <a:rPr lang="ru-RU" smtClean="0"/>
              <a:t>21.10.2015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0601-E6AD-47CF-8C80-B4F5D6AACD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41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86BD-7F41-4AD5-B1A9-F81D8D6D2F24}" type="datetime1">
              <a:rPr lang="ru-RU" smtClean="0"/>
              <a:t>21.10.2015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0601-E6AD-47CF-8C80-B4F5D6AACD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03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0341-03FB-43F9-9C69-CFEA10D8F4F7}" type="datetime1">
              <a:rPr lang="ru-RU" smtClean="0"/>
              <a:t>21.10.2015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0601-E6AD-47CF-8C80-B4F5D6AACD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10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77AA-8E9D-4D1A-A18C-1A6949FA94A8}" type="datetime1">
              <a:rPr lang="ru-RU" smtClean="0"/>
              <a:t>21.10.2015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D0601-E6AD-47CF-8C80-B4F5D6AACD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75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223E0-48CA-44E1-97CC-82E82D4AB7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21.10.2015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0A54C-EA7A-4D1C-AB3F-930CFD649E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6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chart" Target="../charts/chart5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chart" Target="../charts/chart7.xml"/><Relationship Id="rId4" Type="http://schemas.openxmlformats.org/officeDocument/2006/relationships/chart" Target="../charts/chart2.xml"/><Relationship Id="rId9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71760" y="1628800"/>
            <a:ext cx="8872240" cy="2520280"/>
          </a:xfrm>
          <a:prstGeom prst="rect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28797"/>
            <a:ext cx="284095" cy="2520283"/>
          </a:xfrm>
          <a:prstGeom prst="rect">
            <a:avLst/>
          </a:prstGeom>
          <a:solidFill>
            <a:srgbClr val="D5E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8022174" cy="1872208"/>
          </a:xfrm>
        </p:spPr>
        <p:txBody>
          <a:bodyPr anchor="t">
            <a:noAutofit/>
          </a:bodyPr>
          <a:lstStyle/>
          <a:p>
            <a:pPr algn="l"/>
            <a:r>
              <a:rPr lang="ru-RU" sz="36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Конкурентоспособность образования на мировом уровне:</a:t>
            </a:r>
            <a:br>
              <a:rPr lang="ru-RU" sz="36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приоритет Стратегии-2030 </a:t>
            </a:r>
            <a:endParaRPr lang="ru-RU" sz="36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11552" y="4172183"/>
            <a:ext cx="4032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600" b="1" dirty="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Дмитрий </a:t>
            </a:r>
            <a:r>
              <a:rPr lang="ru-RU" sz="1600" b="1" dirty="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Толмачев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5903893"/>
            <a:ext cx="4032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latin typeface="Arial Narrow" panose="020B0606020202030204" pitchFamily="34" charset="0"/>
              </a:rPr>
              <a:t>Комитет </a:t>
            </a:r>
            <a:r>
              <a:rPr lang="ru-RU" sz="1400" b="1" dirty="0">
                <a:latin typeface="Arial Narrow" panose="020B0606020202030204" pitchFamily="34" charset="0"/>
              </a:rPr>
              <a:t>СОСПП по развитию профессионального образования и  трудовым </a:t>
            </a:r>
            <a:r>
              <a:rPr lang="ru-RU" sz="1400" b="1" dirty="0" smtClean="0">
                <a:latin typeface="Arial Narrow" panose="020B0606020202030204" pitchFamily="34" charset="0"/>
              </a:rPr>
              <a:t>ресурсам</a:t>
            </a:r>
            <a:endParaRPr lang="en-US" sz="1400" b="1" dirty="0" smtClean="0">
              <a:latin typeface="Arial Narrow" panose="020B0606020202030204" pitchFamily="34" charset="0"/>
            </a:endParaRPr>
          </a:p>
          <a:p>
            <a:pPr lvl="0" algn="ctr"/>
            <a:endParaRPr lang="ru-RU" sz="1400" b="1" dirty="0" smtClean="0">
              <a:latin typeface="Arial Narrow" panose="020B0606020202030204" pitchFamily="34" charset="0"/>
            </a:endParaRPr>
          </a:p>
          <a:p>
            <a:pPr lvl="0" algn="ctr"/>
            <a:r>
              <a:rPr lang="ru-RU" sz="1400" dirty="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г. Екатеринбург, 2015 </a:t>
            </a:r>
          </a:p>
        </p:txBody>
      </p:sp>
      <p:pic>
        <p:nvPicPr>
          <p:cNvPr id="8" name="Picture 3" descr="C:\Documents and Settings\zayakin\Мои документы\логотипы\AC_Expe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1024"/>
            <a:ext cx="180022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831632" y="5308837"/>
            <a:ext cx="3312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600" b="1" dirty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Д</a:t>
            </a:r>
            <a:r>
              <a:rPr lang="ru-RU" sz="1600" b="1" dirty="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иректор</a:t>
            </a:r>
            <a:endParaRPr lang="en-US" sz="1600" b="1" dirty="0" smtClean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  <a:p>
            <a:pPr lvl="0" algn="r"/>
            <a:r>
              <a:rPr lang="ru-RU" sz="1600" b="1" dirty="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Аналитического центра </a:t>
            </a:r>
            <a:r>
              <a:rPr lang="ru-RU" sz="1600" b="1" dirty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«Эксперт» </a:t>
            </a:r>
            <a:endParaRPr lang="ru-RU" sz="1600" b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503550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600" b="1" dirty="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Директор</a:t>
            </a:r>
            <a:endParaRPr lang="en-US" sz="1600" b="1" dirty="0" smtClean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  <a:p>
            <a:pPr lvl="0" algn="r"/>
            <a:r>
              <a:rPr lang="ru-RU" sz="1600" b="1" dirty="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Высшей школы экономики и менеджмента,</a:t>
            </a:r>
          </a:p>
          <a:p>
            <a:pPr lvl="0" algn="r"/>
            <a:r>
              <a:rPr lang="ru-RU" sz="1600" b="1" dirty="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Уральский федеральный университет</a:t>
            </a:r>
            <a:endParaRPr lang="ru-RU" sz="1600" b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61024"/>
            <a:ext cx="1597976" cy="108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4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Таблица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014820"/>
              </p:ext>
            </p:extLst>
          </p:nvPr>
        </p:nvGraphicFramePr>
        <p:xfrm>
          <a:off x="3419872" y="1268760"/>
          <a:ext cx="2249016" cy="1885994"/>
        </p:xfrm>
        <a:graphic>
          <a:graphicData uri="http://schemas.openxmlformats.org/drawingml/2006/table">
            <a:tbl>
              <a:tblPr/>
              <a:tblGrid>
                <a:gridCol w="2249016"/>
              </a:tblGrid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Химия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Информатика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География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9019" y="6385514"/>
            <a:ext cx="2641654" cy="472486"/>
          </a:xfrm>
          <a:prstGeom prst="rect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760" y="0"/>
            <a:ext cx="8872240" cy="762614"/>
          </a:xfrm>
          <a:prstGeom prst="rect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2"/>
            <a:ext cx="284095" cy="762616"/>
          </a:xfrm>
          <a:prstGeom prst="rect">
            <a:avLst/>
          </a:prstGeom>
          <a:solidFill>
            <a:srgbClr val="D5E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6554" y="116632"/>
            <a:ext cx="8699942" cy="5796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900" dirty="0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Текущая ситуация и долгосрочные вызовы</a:t>
            </a:r>
            <a:endParaRPr lang="ru-RU" sz="2900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53028" y="908720"/>
            <a:ext cx="0" cy="5832648"/>
          </a:xfrm>
          <a:prstGeom prst="line">
            <a:avLst/>
          </a:prstGeom>
          <a:ln w="25400" cmpd="sng">
            <a:solidFill>
              <a:srgbClr val="05B35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27710" y="923234"/>
            <a:ext cx="0" cy="5832648"/>
          </a:xfrm>
          <a:prstGeom prst="line">
            <a:avLst/>
          </a:prstGeom>
          <a:ln w="25400" cmpd="sng">
            <a:solidFill>
              <a:srgbClr val="05B35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036780"/>
              </p:ext>
            </p:extLst>
          </p:nvPr>
        </p:nvGraphicFramePr>
        <p:xfrm>
          <a:off x="1" y="1071437"/>
          <a:ext cx="2987824" cy="200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33" t="43174" r="31112" b="46921"/>
          <a:stretch/>
        </p:blipFill>
        <p:spPr bwMode="auto">
          <a:xfrm>
            <a:off x="-7755" y="3154751"/>
            <a:ext cx="323113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33" t="53226" r="31112" b="37016"/>
          <a:stretch/>
        </p:blipFill>
        <p:spPr bwMode="auto">
          <a:xfrm>
            <a:off x="1515639" y="3144591"/>
            <a:ext cx="323113" cy="35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92212" y="3090646"/>
            <a:ext cx="140134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"/>
            <a:r>
              <a:rPr lang="ru-RU" sz="1000" dirty="0" smtClean="0">
                <a:solidFill>
                  <a:srgbClr val="000000"/>
                </a:solidFill>
                <a:latin typeface="Arial Narrow" pitchFamily="34" charset="0"/>
              </a:rPr>
              <a:t>- </a:t>
            </a:r>
            <a:r>
              <a:rPr lang="ru-RU" sz="1000" spc="-20" dirty="0">
                <a:solidFill>
                  <a:srgbClr val="000000"/>
                </a:solidFill>
                <a:latin typeface="Arial Narrow" pitchFamily="34" charset="0"/>
              </a:rPr>
              <a:t>инерционный сценарий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3775" y="2932341"/>
            <a:ext cx="11753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"/>
            <a:r>
              <a:rPr lang="ru-RU" sz="1300" dirty="0" smtClean="0">
                <a:solidFill>
                  <a:srgbClr val="000000"/>
                </a:solidFill>
                <a:latin typeface="Arial Narrow" pitchFamily="34" charset="0"/>
              </a:rPr>
              <a:t>Все население:</a:t>
            </a:r>
            <a:endParaRPr lang="ru-RU" sz="13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36403" y="2941867"/>
            <a:ext cx="178574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spc="-30" dirty="0" smtClean="0">
                <a:solidFill>
                  <a:srgbClr val="000000"/>
                </a:solidFill>
                <a:latin typeface="Arial Narrow" pitchFamily="34" charset="0"/>
              </a:rPr>
              <a:t>Младше трудоспособного:</a:t>
            </a:r>
            <a:endParaRPr lang="ru-RU" sz="1300" spc="-3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2212" y="3258921"/>
            <a:ext cx="114807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"/>
            <a:r>
              <a:rPr lang="ru-RU" sz="1000" dirty="0" smtClean="0">
                <a:solidFill>
                  <a:srgbClr val="000000"/>
                </a:solidFill>
                <a:latin typeface="Arial Narrow" pitchFamily="34" charset="0"/>
              </a:rPr>
              <a:t>- целевой сценарий</a:t>
            </a:r>
            <a:endParaRPr lang="ru-RU" sz="10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43075" y="3105180"/>
            <a:ext cx="13449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"/>
            <a:r>
              <a:rPr lang="ru-RU" sz="1000" spc="-20" dirty="0" smtClean="0">
                <a:solidFill>
                  <a:srgbClr val="000000"/>
                </a:solidFill>
                <a:latin typeface="Arial Narrow" pitchFamily="34" charset="0"/>
              </a:rPr>
              <a:t>- инерционный сценарий</a:t>
            </a:r>
            <a:endParaRPr lang="ru-RU" sz="1000" spc="-2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43075" y="3273455"/>
            <a:ext cx="114807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"/>
            <a:r>
              <a:rPr lang="ru-RU" sz="1000" dirty="0" smtClean="0">
                <a:solidFill>
                  <a:srgbClr val="000000"/>
                </a:solidFill>
                <a:latin typeface="Arial Narrow" pitchFamily="34" charset="0"/>
              </a:rPr>
              <a:t>- целевой сценарий</a:t>
            </a:r>
            <a:endParaRPr lang="ru-RU" sz="10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196495"/>
              </p:ext>
            </p:extLst>
          </p:nvPr>
        </p:nvGraphicFramePr>
        <p:xfrm>
          <a:off x="0" y="3717032"/>
          <a:ext cx="3060783" cy="2364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89019" y="700316"/>
            <a:ext cx="30428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"/>
            <a:r>
              <a:rPr lang="ru-RU" sz="1400" b="1" dirty="0" smtClean="0">
                <a:solidFill>
                  <a:srgbClr val="000000"/>
                </a:solidFill>
                <a:latin typeface="Arial Narrow" pitchFamily="34" charset="0"/>
              </a:rPr>
              <a:t>Изменение численности населения по </a:t>
            </a:r>
          </a:p>
          <a:p>
            <a:pPr lvl="0" fontAlgn="b"/>
            <a:r>
              <a:rPr lang="ru-RU" sz="1400" b="1" dirty="0" smtClean="0">
                <a:solidFill>
                  <a:srgbClr val="000000"/>
                </a:solidFill>
                <a:latin typeface="Arial Narrow" pitchFamily="34" charset="0"/>
              </a:rPr>
              <a:t>инерционному и целевого сценарию</a:t>
            </a:r>
            <a:endParaRPr lang="ru-RU" sz="1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8799" y="3390900"/>
            <a:ext cx="2614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ru-RU" sz="1400" b="1" dirty="0" smtClean="0">
                <a:solidFill>
                  <a:srgbClr val="000000"/>
                </a:solidFill>
                <a:latin typeface="Arial Narrow" pitchFamily="34" charset="0"/>
              </a:rPr>
              <a:t>Изменение структуры учащегося</a:t>
            </a:r>
          </a:p>
          <a:p>
            <a:pPr lvl="0" algn="ctr" fontAlgn="b"/>
            <a:r>
              <a:rPr lang="ru-RU" sz="1400" b="1" dirty="0" smtClean="0">
                <a:solidFill>
                  <a:srgbClr val="000000"/>
                </a:solidFill>
                <a:latin typeface="Arial Narrow" pitchFamily="34" charset="0"/>
              </a:rPr>
              <a:t>населения</a:t>
            </a:r>
            <a:endParaRPr lang="ru-RU" sz="1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19351" y="3856692"/>
            <a:ext cx="53091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ru-RU" sz="1300" dirty="0">
                <a:solidFill>
                  <a:srgbClr val="000000"/>
                </a:solidFill>
                <a:latin typeface="Arial Narrow" pitchFamily="34" charset="0"/>
              </a:rPr>
              <a:t>19-22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57021" y="4509120"/>
            <a:ext cx="45557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ru-RU" sz="1300" dirty="0" smtClean="0">
                <a:solidFill>
                  <a:srgbClr val="000000"/>
                </a:solidFill>
                <a:latin typeface="Arial Narrow" pitchFamily="34" charset="0"/>
              </a:rPr>
              <a:t>7-18</a:t>
            </a:r>
            <a:endParaRPr lang="ru-RU" sz="13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94692" y="5017869"/>
            <a:ext cx="38023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ru-RU" sz="1300" dirty="0" smtClean="0">
                <a:solidFill>
                  <a:srgbClr val="000000"/>
                </a:solidFill>
                <a:latin typeface="Arial Narrow" pitchFamily="34" charset="0"/>
              </a:rPr>
              <a:t>3-6</a:t>
            </a:r>
            <a:endParaRPr lang="ru-RU" sz="13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94692" y="5334143"/>
            <a:ext cx="38023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ru-RU" sz="1300" dirty="0" smtClean="0">
                <a:solidFill>
                  <a:srgbClr val="000000"/>
                </a:solidFill>
                <a:latin typeface="Arial Narrow" pitchFamily="34" charset="0"/>
              </a:rPr>
              <a:t>0-2</a:t>
            </a:r>
            <a:endParaRPr lang="ru-RU" sz="13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22115" y="5301227"/>
            <a:ext cx="730062" cy="280148"/>
          </a:xfrm>
          <a:custGeom>
            <a:avLst/>
            <a:gdLst>
              <a:gd name="connsiteX0" fmla="*/ 0 w 722461"/>
              <a:gd name="connsiteY0" fmla="*/ 0 h 508749"/>
              <a:gd name="connsiteX1" fmla="*/ 722461 w 722461"/>
              <a:gd name="connsiteY1" fmla="*/ 0 h 508749"/>
              <a:gd name="connsiteX2" fmla="*/ 722461 w 722461"/>
              <a:gd name="connsiteY2" fmla="*/ 508749 h 508749"/>
              <a:gd name="connsiteX3" fmla="*/ 0 w 722461"/>
              <a:gd name="connsiteY3" fmla="*/ 508749 h 508749"/>
              <a:gd name="connsiteX4" fmla="*/ 0 w 722461"/>
              <a:gd name="connsiteY4" fmla="*/ 0 h 508749"/>
              <a:gd name="connsiteX0" fmla="*/ 0 w 724843"/>
              <a:gd name="connsiteY0" fmla="*/ 240507 h 508749"/>
              <a:gd name="connsiteX1" fmla="*/ 724843 w 724843"/>
              <a:gd name="connsiteY1" fmla="*/ 0 h 508749"/>
              <a:gd name="connsiteX2" fmla="*/ 724843 w 724843"/>
              <a:gd name="connsiteY2" fmla="*/ 508749 h 508749"/>
              <a:gd name="connsiteX3" fmla="*/ 2382 w 724843"/>
              <a:gd name="connsiteY3" fmla="*/ 508749 h 508749"/>
              <a:gd name="connsiteX4" fmla="*/ 0 w 724843"/>
              <a:gd name="connsiteY4" fmla="*/ 240507 h 508749"/>
              <a:gd name="connsiteX0" fmla="*/ 0 w 724843"/>
              <a:gd name="connsiteY0" fmla="*/ 228601 h 508749"/>
              <a:gd name="connsiteX1" fmla="*/ 724843 w 724843"/>
              <a:gd name="connsiteY1" fmla="*/ 0 h 508749"/>
              <a:gd name="connsiteX2" fmla="*/ 724843 w 724843"/>
              <a:gd name="connsiteY2" fmla="*/ 508749 h 508749"/>
              <a:gd name="connsiteX3" fmla="*/ 2382 w 724843"/>
              <a:gd name="connsiteY3" fmla="*/ 508749 h 508749"/>
              <a:gd name="connsiteX4" fmla="*/ 0 w 724843"/>
              <a:gd name="connsiteY4" fmla="*/ 228601 h 508749"/>
              <a:gd name="connsiteX0" fmla="*/ 0 w 724843"/>
              <a:gd name="connsiteY0" fmla="*/ 228601 h 508749"/>
              <a:gd name="connsiteX1" fmla="*/ 724843 w 724843"/>
              <a:gd name="connsiteY1" fmla="*/ 0 h 508749"/>
              <a:gd name="connsiteX2" fmla="*/ 724843 w 724843"/>
              <a:gd name="connsiteY2" fmla="*/ 508749 h 508749"/>
              <a:gd name="connsiteX3" fmla="*/ 2382 w 724843"/>
              <a:gd name="connsiteY3" fmla="*/ 506368 h 508749"/>
              <a:gd name="connsiteX4" fmla="*/ 0 w 724843"/>
              <a:gd name="connsiteY4" fmla="*/ 228601 h 508749"/>
              <a:gd name="connsiteX0" fmla="*/ 4761 w 729604"/>
              <a:gd name="connsiteY0" fmla="*/ 228601 h 508749"/>
              <a:gd name="connsiteX1" fmla="*/ 729604 w 729604"/>
              <a:gd name="connsiteY1" fmla="*/ 0 h 508749"/>
              <a:gd name="connsiteX2" fmla="*/ 729604 w 729604"/>
              <a:gd name="connsiteY2" fmla="*/ 508749 h 508749"/>
              <a:gd name="connsiteX3" fmla="*/ 0 w 729604"/>
              <a:gd name="connsiteY3" fmla="*/ 508749 h 508749"/>
              <a:gd name="connsiteX4" fmla="*/ 4761 w 729604"/>
              <a:gd name="connsiteY4" fmla="*/ 228601 h 508749"/>
              <a:gd name="connsiteX0" fmla="*/ 4761 w 734367"/>
              <a:gd name="connsiteY0" fmla="*/ 0 h 280148"/>
              <a:gd name="connsiteX1" fmla="*/ 734367 w 734367"/>
              <a:gd name="connsiteY1" fmla="*/ 16668 h 280148"/>
              <a:gd name="connsiteX2" fmla="*/ 729604 w 734367"/>
              <a:gd name="connsiteY2" fmla="*/ 280148 h 280148"/>
              <a:gd name="connsiteX3" fmla="*/ 0 w 734367"/>
              <a:gd name="connsiteY3" fmla="*/ 280148 h 280148"/>
              <a:gd name="connsiteX4" fmla="*/ 4761 w 734367"/>
              <a:gd name="connsiteY4" fmla="*/ 0 h 280148"/>
              <a:gd name="connsiteX0" fmla="*/ 4761 w 741511"/>
              <a:gd name="connsiteY0" fmla="*/ 0 h 280148"/>
              <a:gd name="connsiteX1" fmla="*/ 741511 w 741511"/>
              <a:gd name="connsiteY1" fmla="*/ 7143 h 280148"/>
              <a:gd name="connsiteX2" fmla="*/ 729604 w 741511"/>
              <a:gd name="connsiteY2" fmla="*/ 280148 h 280148"/>
              <a:gd name="connsiteX3" fmla="*/ 0 w 741511"/>
              <a:gd name="connsiteY3" fmla="*/ 280148 h 280148"/>
              <a:gd name="connsiteX4" fmla="*/ 4761 w 741511"/>
              <a:gd name="connsiteY4" fmla="*/ 0 h 280148"/>
              <a:gd name="connsiteX0" fmla="*/ 4761 w 731986"/>
              <a:gd name="connsiteY0" fmla="*/ 0 h 280148"/>
              <a:gd name="connsiteX1" fmla="*/ 731986 w 731986"/>
              <a:gd name="connsiteY1" fmla="*/ 21431 h 280148"/>
              <a:gd name="connsiteX2" fmla="*/ 729604 w 731986"/>
              <a:gd name="connsiteY2" fmla="*/ 280148 h 280148"/>
              <a:gd name="connsiteX3" fmla="*/ 0 w 731986"/>
              <a:gd name="connsiteY3" fmla="*/ 280148 h 280148"/>
              <a:gd name="connsiteX4" fmla="*/ 4761 w 731986"/>
              <a:gd name="connsiteY4" fmla="*/ 0 h 280148"/>
              <a:gd name="connsiteX0" fmla="*/ 4761 w 730062"/>
              <a:gd name="connsiteY0" fmla="*/ 0 h 280148"/>
              <a:gd name="connsiteX1" fmla="*/ 729605 w 730062"/>
              <a:gd name="connsiteY1" fmla="*/ 7144 h 280148"/>
              <a:gd name="connsiteX2" fmla="*/ 729604 w 730062"/>
              <a:gd name="connsiteY2" fmla="*/ 280148 h 280148"/>
              <a:gd name="connsiteX3" fmla="*/ 0 w 730062"/>
              <a:gd name="connsiteY3" fmla="*/ 280148 h 280148"/>
              <a:gd name="connsiteX4" fmla="*/ 4761 w 730062"/>
              <a:gd name="connsiteY4" fmla="*/ 0 h 28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0062" h="280148">
                <a:moveTo>
                  <a:pt x="4761" y="0"/>
                </a:moveTo>
                <a:lnTo>
                  <a:pt x="729605" y="7144"/>
                </a:lnTo>
                <a:cubicBezTo>
                  <a:pt x="728017" y="94971"/>
                  <a:pt x="731192" y="192321"/>
                  <a:pt x="729604" y="280148"/>
                </a:cubicBezTo>
                <a:lnTo>
                  <a:pt x="0" y="280148"/>
                </a:lnTo>
                <a:lnTo>
                  <a:pt x="4761" y="0"/>
                </a:lnTo>
                <a:close/>
              </a:path>
            </a:pathLst>
          </a:cu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06032" y="4973022"/>
            <a:ext cx="769501" cy="334680"/>
          </a:xfrm>
          <a:custGeom>
            <a:avLst/>
            <a:gdLst>
              <a:gd name="connsiteX0" fmla="*/ 0 w 745688"/>
              <a:gd name="connsiteY0" fmla="*/ 0 h 220380"/>
              <a:gd name="connsiteX1" fmla="*/ 745688 w 745688"/>
              <a:gd name="connsiteY1" fmla="*/ 0 h 220380"/>
              <a:gd name="connsiteX2" fmla="*/ 745688 w 745688"/>
              <a:gd name="connsiteY2" fmla="*/ 220380 h 220380"/>
              <a:gd name="connsiteX3" fmla="*/ 0 w 745688"/>
              <a:gd name="connsiteY3" fmla="*/ 220380 h 220380"/>
              <a:gd name="connsiteX4" fmla="*/ 0 w 745688"/>
              <a:gd name="connsiteY4" fmla="*/ 0 h 220380"/>
              <a:gd name="connsiteX0" fmla="*/ 0 w 745688"/>
              <a:gd name="connsiteY0" fmla="*/ 0 h 327536"/>
              <a:gd name="connsiteX1" fmla="*/ 745688 w 745688"/>
              <a:gd name="connsiteY1" fmla="*/ 0 h 327536"/>
              <a:gd name="connsiteX2" fmla="*/ 745688 w 745688"/>
              <a:gd name="connsiteY2" fmla="*/ 220380 h 327536"/>
              <a:gd name="connsiteX3" fmla="*/ 21431 w 745688"/>
              <a:gd name="connsiteY3" fmla="*/ 327536 h 327536"/>
              <a:gd name="connsiteX4" fmla="*/ 0 w 745688"/>
              <a:gd name="connsiteY4" fmla="*/ 0 h 327536"/>
              <a:gd name="connsiteX0" fmla="*/ 0 w 745688"/>
              <a:gd name="connsiteY0" fmla="*/ 0 h 344205"/>
              <a:gd name="connsiteX1" fmla="*/ 745688 w 745688"/>
              <a:gd name="connsiteY1" fmla="*/ 0 h 344205"/>
              <a:gd name="connsiteX2" fmla="*/ 745688 w 745688"/>
              <a:gd name="connsiteY2" fmla="*/ 344205 h 344205"/>
              <a:gd name="connsiteX3" fmla="*/ 21431 w 745688"/>
              <a:gd name="connsiteY3" fmla="*/ 327536 h 344205"/>
              <a:gd name="connsiteX4" fmla="*/ 0 w 745688"/>
              <a:gd name="connsiteY4" fmla="*/ 0 h 344205"/>
              <a:gd name="connsiteX0" fmla="*/ 0 w 745688"/>
              <a:gd name="connsiteY0" fmla="*/ 0 h 344205"/>
              <a:gd name="connsiteX1" fmla="*/ 745688 w 745688"/>
              <a:gd name="connsiteY1" fmla="*/ 11906 h 344205"/>
              <a:gd name="connsiteX2" fmla="*/ 745688 w 745688"/>
              <a:gd name="connsiteY2" fmla="*/ 344205 h 344205"/>
              <a:gd name="connsiteX3" fmla="*/ 21431 w 745688"/>
              <a:gd name="connsiteY3" fmla="*/ 327536 h 344205"/>
              <a:gd name="connsiteX4" fmla="*/ 0 w 745688"/>
              <a:gd name="connsiteY4" fmla="*/ 0 h 344205"/>
              <a:gd name="connsiteX0" fmla="*/ 0 w 769501"/>
              <a:gd name="connsiteY0" fmla="*/ 0 h 344205"/>
              <a:gd name="connsiteX1" fmla="*/ 769501 w 769501"/>
              <a:gd name="connsiteY1" fmla="*/ 4762 h 344205"/>
              <a:gd name="connsiteX2" fmla="*/ 745688 w 769501"/>
              <a:gd name="connsiteY2" fmla="*/ 344205 h 344205"/>
              <a:gd name="connsiteX3" fmla="*/ 21431 w 769501"/>
              <a:gd name="connsiteY3" fmla="*/ 327536 h 344205"/>
              <a:gd name="connsiteX4" fmla="*/ 0 w 769501"/>
              <a:gd name="connsiteY4" fmla="*/ 0 h 344205"/>
              <a:gd name="connsiteX0" fmla="*/ 0 w 769501"/>
              <a:gd name="connsiteY0" fmla="*/ 0 h 334680"/>
              <a:gd name="connsiteX1" fmla="*/ 769501 w 769501"/>
              <a:gd name="connsiteY1" fmla="*/ 4762 h 334680"/>
              <a:gd name="connsiteX2" fmla="*/ 750450 w 769501"/>
              <a:gd name="connsiteY2" fmla="*/ 334680 h 334680"/>
              <a:gd name="connsiteX3" fmla="*/ 21431 w 769501"/>
              <a:gd name="connsiteY3" fmla="*/ 327536 h 334680"/>
              <a:gd name="connsiteX4" fmla="*/ 0 w 769501"/>
              <a:gd name="connsiteY4" fmla="*/ 0 h 33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501" h="334680">
                <a:moveTo>
                  <a:pt x="0" y="0"/>
                </a:moveTo>
                <a:lnTo>
                  <a:pt x="769501" y="4762"/>
                </a:lnTo>
                <a:lnTo>
                  <a:pt x="750450" y="334680"/>
                </a:lnTo>
                <a:lnTo>
                  <a:pt x="21431" y="327536"/>
                </a:lnTo>
                <a:lnTo>
                  <a:pt x="0" y="0"/>
                </a:ln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2"/>
          <p:cNvSpPr/>
          <p:nvPr/>
        </p:nvSpPr>
        <p:spPr>
          <a:xfrm>
            <a:off x="1304610" y="4134131"/>
            <a:ext cx="748187" cy="844267"/>
          </a:xfrm>
          <a:custGeom>
            <a:avLst/>
            <a:gdLst>
              <a:gd name="connsiteX0" fmla="*/ 0 w 745688"/>
              <a:gd name="connsiteY0" fmla="*/ 0 h 220380"/>
              <a:gd name="connsiteX1" fmla="*/ 745688 w 745688"/>
              <a:gd name="connsiteY1" fmla="*/ 0 h 220380"/>
              <a:gd name="connsiteX2" fmla="*/ 745688 w 745688"/>
              <a:gd name="connsiteY2" fmla="*/ 220380 h 220380"/>
              <a:gd name="connsiteX3" fmla="*/ 0 w 745688"/>
              <a:gd name="connsiteY3" fmla="*/ 220380 h 220380"/>
              <a:gd name="connsiteX4" fmla="*/ 0 w 745688"/>
              <a:gd name="connsiteY4" fmla="*/ 0 h 220380"/>
              <a:gd name="connsiteX0" fmla="*/ 0 w 745688"/>
              <a:gd name="connsiteY0" fmla="*/ 0 h 327536"/>
              <a:gd name="connsiteX1" fmla="*/ 745688 w 745688"/>
              <a:gd name="connsiteY1" fmla="*/ 0 h 327536"/>
              <a:gd name="connsiteX2" fmla="*/ 745688 w 745688"/>
              <a:gd name="connsiteY2" fmla="*/ 220380 h 327536"/>
              <a:gd name="connsiteX3" fmla="*/ 21431 w 745688"/>
              <a:gd name="connsiteY3" fmla="*/ 327536 h 327536"/>
              <a:gd name="connsiteX4" fmla="*/ 0 w 745688"/>
              <a:gd name="connsiteY4" fmla="*/ 0 h 327536"/>
              <a:gd name="connsiteX0" fmla="*/ 0 w 745688"/>
              <a:gd name="connsiteY0" fmla="*/ 0 h 344205"/>
              <a:gd name="connsiteX1" fmla="*/ 745688 w 745688"/>
              <a:gd name="connsiteY1" fmla="*/ 0 h 344205"/>
              <a:gd name="connsiteX2" fmla="*/ 745688 w 745688"/>
              <a:gd name="connsiteY2" fmla="*/ 344205 h 344205"/>
              <a:gd name="connsiteX3" fmla="*/ 21431 w 745688"/>
              <a:gd name="connsiteY3" fmla="*/ 327536 h 344205"/>
              <a:gd name="connsiteX4" fmla="*/ 0 w 745688"/>
              <a:gd name="connsiteY4" fmla="*/ 0 h 344205"/>
              <a:gd name="connsiteX0" fmla="*/ 0 w 745688"/>
              <a:gd name="connsiteY0" fmla="*/ 0 h 344205"/>
              <a:gd name="connsiteX1" fmla="*/ 745688 w 745688"/>
              <a:gd name="connsiteY1" fmla="*/ 11906 h 344205"/>
              <a:gd name="connsiteX2" fmla="*/ 745688 w 745688"/>
              <a:gd name="connsiteY2" fmla="*/ 344205 h 344205"/>
              <a:gd name="connsiteX3" fmla="*/ 21431 w 745688"/>
              <a:gd name="connsiteY3" fmla="*/ 327536 h 344205"/>
              <a:gd name="connsiteX4" fmla="*/ 0 w 745688"/>
              <a:gd name="connsiteY4" fmla="*/ 0 h 344205"/>
              <a:gd name="connsiteX0" fmla="*/ 0 w 769501"/>
              <a:gd name="connsiteY0" fmla="*/ 0 h 344205"/>
              <a:gd name="connsiteX1" fmla="*/ 769501 w 769501"/>
              <a:gd name="connsiteY1" fmla="*/ 4762 h 344205"/>
              <a:gd name="connsiteX2" fmla="*/ 745688 w 769501"/>
              <a:gd name="connsiteY2" fmla="*/ 344205 h 344205"/>
              <a:gd name="connsiteX3" fmla="*/ 21431 w 769501"/>
              <a:gd name="connsiteY3" fmla="*/ 327536 h 344205"/>
              <a:gd name="connsiteX4" fmla="*/ 0 w 769501"/>
              <a:gd name="connsiteY4" fmla="*/ 0 h 344205"/>
              <a:gd name="connsiteX0" fmla="*/ 0 w 769501"/>
              <a:gd name="connsiteY0" fmla="*/ 0 h 334680"/>
              <a:gd name="connsiteX1" fmla="*/ 769501 w 769501"/>
              <a:gd name="connsiteY1" fmla="*/ 4762 h 334680"/>
              <a:gd name="connsiteX2" fmla="*/ 750450 w 769501"/>
              <a:gd name="connsiteY2" fmla="*/ 334680 h 334680"/>
              <a:gd name="connsiteX3" fmla="*/ 21431 w 769501"/>
              <a:gd name="connsiteY3" fmla="*/ 327536 h 334680"/>
              <a:gd name="connsiteX4" fmla="*/ 0 w 769501"/>
              <a:gd name="connsiteY4" fmla="*/ 0 h 334680"/>
              <a:gd name="connsiteX0" fmla="*/ 0 w 769501"/>
              <a:gd name="connsiteY0" fmla="*/ 0 h 758542"/>
              <a:gd name="connsiteX1" fmla="*/ 769501 w 769501"/>
              <a:gd name="connsiteY1" fmla="*/ 4762 h 758542"/>
              <a:gd name="connsiteX2" fmla="*/ 750450 w 769501"/>
              <a:gd name="connsiteY2" fmla="*/ 334680 h 758542"/>
              <a:gd name="connsiteX3" fmla="*/ 4762 w 769501"/>
              <a:gd name="connsiteY3" fmla="*/ 758542 h 758542"/>
              <a:gd name="connsiteX4" fmla="*/ 0 w 769501"/>
              <a:gd name="connsiteY4" fmla="*/ 0 h 758542"/>
              <a:gd name="connsiteX0" fmla="*/ 0 w 769501"/>
              <a:gd name="connsiteY0" fmla="*/ 0 h 768067"/>
              <a:gd name="connsiteX1" fmla="*/ 769501 w 769501"/>
              <a:gd name="connsiteY1" fmla="*/ 4762 h 768067"/>
              <a:gd name="connsiteX2" fmla="*/ 733781 w 769501"/>
              <a:gd name="connsiteY2" fmla="*/ 768067 h 768067"/>
              <a:gd name="connsiteX3" fmla="*/ 4762 w 769501"/>
              <a:gd name="connsiteY3" fmla="*/ 758542 h 768067"/>
              <a:gd name="connsiteX4" fmla="*/ 0 w 769501"/>
              <a:gd name="connsiteY4" fmla="*/ 0 h 768067"/>
              <a:gd name="connsiteX0" fmla="*/ 0 w 736163"/>
              <a:gd name="connsiteY0" fmla="*/ 76200 h 844267"/>
              <a:gd name="connsiteX1" fmla="*/ 736163 w 736163"/>
              <a:gd name="connsiteY1" fmla="*/ 0 h 844267"/>
              <a:gd name="connsiteX2" fmla="*/ 733781 w 736163"/>
              <a:gd name="connsiteY2" fmla="*/ 844267 h 844267"/>
              <a:gd name="connsiteX3" fmla="*/ 4762 w 736163"/>
              <a:gd name="connsiteY3" fmla="*/ 834742 h 844267"/>
              <a:gd name="connsiteX4" fmla="*/ 0 w 736163"/>
              <a:gd name="connsiteY4" fmla="*/ 76200 h 844267"/>
              <a:gd name="connsiteX0" fmla="*/ 12024 w 748187"/>
              <a:gd name="connsiteY0" fmla="*/ 76200 h 844267"/>
              <a:gd name="connsiteX1" fmla="*/ 748187 w 748187"/>
              <a:gd name="connsiteY1" fmla="*/ 0 h 844267"/>
              <a:gd name="connsiteX2" fmla="*/ 745805 w 748187"/>
              <a:gd name="connsiteY2" fmla="*/ 844267 h 844267"/>
              <a:gd name="connsiteX3" fmla="*/ 117 w 748187"/>
              <a:gd name="connsiteY3" fmla="*/ 834742 h 844267"/>
              <a:gd name="connsiteX4" fmla="*/ 12024 w 748187"/>
              <a:gd name="connsiteY4" fmla="*/ 76200 h 844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187" h="844267">
                <a:moveTo>
                  <a:pt x="12024" y="76200"/>
                </a:moveTo>
                <a:lnTo>
                  <a:pt x="748187" y="0"/>
                </a:lnTo>
                <a:lnTo>
                  <a:pt x="745805" y="844267"/>
                </a:lnTo>
                <a:lnTo>
                  <a:pt x="117" y="834742"/>
                </a:lnTo>
                <a:cubicBezTo>
                  <a:pt x="-1470" y="581895"/>
                  <a:pt x="13611" y="329047"/>
                  <a:pt x="12024" y="76200"/>
                </a:cubicBezTo>
                <a:close/>
              </a:path>
            </a:pathLst>
          </a:cu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04207" y="3903239"/>
            <a:ext cx="746049" cy="310703"/>
          </a:xfrm>
          <a:custGeom>
            <a:avLst/>
            <a:gdLst>
              <a:gd name="connsiteX0" fmla="*/ 0 w 267419"/>
              <a:gd name="connsiteY0" fmla="*/ 0 h 144016"/>
              <a:gd name="connsiteX1" fmla="*/ 267419 w 267419"/>
              <a:gd name="connsiteY1" fmla="*/ 0 h 144016"/>
              <a:gd name="connsiteX2" fmla="*/ 267419 w 267419"/>
              <a:gd name="connsiteY2" fmla="*/ 144016 h 144016"/>
              <a:gd name="connsiteX3" fmla="*/ 0 w 267419"/>
              <a:gd name="connsiteY3" fmla="*/ 144016 h 144016"/>
              <a:gd name="connsiteX4" fmla="*/ 0 w 267419"/>
              <a:gd name="connsiteY4" fmla="*/ 0 h 144016"/>
              <a:gd name="connsiteX0" fmla="*/ 0 w 412675"/>
              <a:gd name="connsiteY0" fmla="*/ 0 h 313084"/>
              <a:gd name="connsiteX1" fmla="*/ 412675 w 412675"/>
              <a:gd name="connsiteY1" fmla="*/ 169068 h 313084"/>
              <a:gd name="connsiteX2" fmla="*/ 412675 w 412675"/>
              <a:gd name="connsiteY2" fmla="*/ 313084 h 313084"/>
              <a:gd name="connsiteX3" fmla="*/ 145256 w 412675"/>
              <a:gd name="connsiteY3" fmla="*/ 313084 h 313084"/>
              <a:gd name="connsiteX4" fmla="*/ 0 w 412675"/>
              <a:gd name="connsiteY4" fmla="*/ 0 h 313084"/>
              <a:gd name="connsiteX0" fmla="*/ 0 w 412675"/>
              <a:gd name="connsiteY0" fmla="*/ 0 h 313084"/>
              <a:gd name="connsiteX1" fmla="*/ 412675 w 412675"/>
              <a:gd name="connsiteY1" fmla="*/ 169068 h 313084"/>
              <a:gd name="connsiteX2" fmla="*/ 412675 w 412675"/>
              <a:gd name="connsiteY2" fmla="*/ 313084 h 313084"/>
              <a:gd name="connsiteX3" fmla="*/ 0 w 412675"/>
              <a:gd name="connsiteY3" fmla="*/ 296415 h 313084"/>
              <a:gd name="connsiteX4" fmla="*/ 0 w 412675"/>
              <a:gd name="connsiteY4" fmla="*/ 0 h 313084"/>
              <a:gd name="connsiteX0" fmla="*/ 0 w 719856"/>
              <a:gd name="connsiteY0" fmla="*/ 0 h 296415"/>
              <a:gd name="connsiteX1" fmla="*/ 412675 w 719856"/>
              <a:gd name="connsiteY1" fmla="*/ 169068 h 296415"/>
              <a:gd name="connsiteX2" fmla="*/ 719856 w 719856"/>
              <a:gd name="connsiteY2" fmla="*/ 224978 h 296415"/>
              <a:gd name="connsiteX3" fmla="*/ 0 w 719856"/>
              <a:gd name="connsiteY3" fmla="*/ 296415 h 296415"/>
              <a:gd name="connsiteX4" fmla="*/ 0 w 719856"/>
              <a:gd name="connsiteY4" fmla="*/ 0 h 296415"/>
              <a:gd name="connsiteX0" fmla="*/ 0 w 719856"/>
              <a:gd name="connsiteY0" fmla="*/ 0 h 296415"/>
              <a:gd name="connsiteX1" fmla="*/ 715094 w 719856"/>
              <a:gd name="connsiteY1" fmla="*/ 4762 h 296415"/>
              <a:gd name="connsiteX2" fmla="*/ 719856 w 719856"/>
              <a:gd name="connsiteY2" fmla="*/ 224978 h 296415"/>
              <a:gd name="connsiteX3" fmla="*/ 0 w 719856"/>
              <a:gd name="connsiteY3" fmla="*/ 296415 h 296415"/>
              <a:gd name="connsiteX4" fmla="*/ 0 w 719856"/>
              <a:gd name="connsiteY4" fmla="*/ 0 h 296415"/>
              <a:gd name="connsiteX0" fmla="*/ 11907 w 731763"/>
              <a:gd name="connsiteY0" fmla="*/ 0 h 308321"/>
              <a:gd name="connsiteX1" fmla="*/ 727001 w 731763"/>
              <a:gd name="connsiteY1" fmla="*/ 4762 h 308321"/>
              <a:gd name="connsiteX2" fmla="*/ 731763 w 731763"/>
              <a:gd name="connsiteY2" fmla="*/ 224978 h 308321"/>
              <a:gd name="connsiteX3" fmla="*/ 0 w 731763"/>
              <a:gd name="connsiteY3" fmla="*/ 308321 h 308321"/>
              <a:gd name="connsiteX4" fmla="*/ 11907 w 731763"/>
              <a:gd name="connsiteY4" fmla="*/ 0 h 308321"/>
              <a:gd name="connsiteX0" fmla="*/ 0 w 746049"/>
              <a:gd name="connsiteY0" fmla="*/ 0 h 313084"/>
              <a:gd name="connsiteX1" fmla="*/ 741287 w 746049"/>
              <a:gd name="connsiteY1" fmla="*/ 9525 h 313084"/>
              <a:gd name="connsiteX2" fmla="*/ 746049 w 746049"/>
              <a:gd name="connsiteY2" fmla="*/ 229741 h 313084"/>
              <a:gd name="connsiteX3" fmla="*/ 14286 w 746049"/>
              <a:gd name="connsiteY3" fmla="*/ 313084 h 313084"/>
              <a:gd name="connsiteX4" fmla="*/ 0 w 746049"/>
              <a:gd name="connsiteY4" fmla="*/ 0 h 313084"/>
              <a:gd name="connsiteX0" fmla="*/ 0 w 746049"/>
              <a:gd name="connsiteY0" fmla="*/ 0 h 310703"/>
              <a:gd name="connsiteX1" fmla="*/ 741287 w 746049"/>
              <a:gd name="connsiteY1" fmla="*/ 9525 h 310703"/>
              <a:gd name="connsiteX2" fmla="*/ 746049 w 746049"/>
              <a:gd name="connsiteY2" fmla="*/ 229741 h 310703"/>
              <a:gd name="connsiteX3" fmla="*/ 2380 w 746049"/>
              <a:gd name="connsiteY3" fmla="*/ 310703 h 310703"/>
              <a:gd name="connsiteX4" fmla="*/ 0 w 746049"/>
              <a:gd name="connsiteY4" fmla="*/ 0 h 31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049" h="310703">
                <a:moveTo>
                  <a:pt x="0" y="0"/>
                </a:moveTo>
                <a:lnTo>
                  <a:pt x="741287" y="9525"/>
                </a:lnTo>
                <a:lnTo>
                  <a:pt x="746049" y="229741"/>
                </a:lnTo>
                <a:lnTo>
                  <a:pt x="2380" y="310703"/>
                </a:lnTo>
                <a:cubicBezTo>
                  <a:pt x="1587" y="207135"/>
                  <a:pt x="793" y="103568"/>
                  <a:pt x="0" y="0"/>
                </a:cubicBezTo>
                <a:close/>
              </a:path>
            </a:pathLst>
          </a:custGeom>
          <a:solidFill>
            <a:srgbClr val="D5E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447316" y="3900345"/>
            <a:ext cx="5148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</a:rPr>
              <a:t>-4,6%</a:t>
            </a:r>
            <a:endParaRPr lang="ru-RU" sz="12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31286" y="4370619"/>
            <a:ext cx="5469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</a:rPr>
              <a:t>+4,8%</a:t>
            </a:r>
            <a:endParaRPr lang="ru-RU" sz="12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431286" y="4978398"/>
            <a:ext cx="5469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</a:rPr>
              <a:t>+0,4%</a:t>
            </a:r>
            <a:endParaRPr lang="ru-RU" sz="12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47316" y="5301227"/>
            <a:ext cx="5148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</a:rPr>
              <a:t>-0,7%</a:t>
            </a:r>
            <a:endParaRPr lang="ru-RU" sz="12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2" name="Пятиугольник 41"/>
          <p:cNvSpPr/>
          <p:nvPr/>
        </p:nvSpPr>
        <p:spPr>
          <a:xfrm rot="5400000">
            <a:off x="1133583" y="5504043"/>
            <a:ext cx="595406" cy="1197848"/>
          </a:xfrm>
          <a:prstGeom prst="homePlate">
            <a:avLst>
              <a:gd name="adj" fmla="val 58583"/>
            </a:avLst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b="1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89019" y="6385514"/>
            <a:ext cx="2641654" cy="5796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Проект «Педагогические кадры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XXI </a:t>
            </a:r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века»</a:t>
            </a:r>
            <a:endParaRPr lang="ru-RU" sz="14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275856" y="6385514"/>
            <a:ext cx="2641654" cy="472486"/>
          </a:xfrm>
          <a:prstGeom prst="rect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Пятиугольник 47"/>
          <p:cNvSpPr/>
          <p:nvPr/>
        </p:nvSpPr>
        <p:spPr>
          <a:xfrm rot="5400000">
            <a:off x="4320420" y="5504043"/>
            <a:ext cx="595406" cy="1197848"/>
          </a:xfrm>
          <a:prstGeom prst="homePlate">
            <a:avLst>
              <a:gd name="adj" fmla="val 58583"/>
            </a:avLst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b="1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3275856" y="6385514"/>
            <a:ext cx="2641654" cy="5796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Проект «Качество образования как основа благополучия»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00192" y="6385514"/>
            <a:ext cx="2641654" cy="472486"/>
          </a:xfrm>
          <a:prstGeom prst="rect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Пятиугольник 50"/>
          <p:cNvSpPr/>
          <p:nvPr/>
        </p:nvSpPr>
        <p:spPr>
          <a:xfrm rot="5400000">
            <a:off x="7344756" y="5504043"/>
            <a:ext cx="595406" cy="1197848"/>
          </a:xfrm>
          <a:prstGeom prst="homePlate">
            <a:avLst>
              <a:gd name="adj" fmla="val 58583"/>
            </a:avLst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b="1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Заголовок 1"/>
          <p:cNvSpPr txBox="1">
            <a:spLocks/>
          </p:cNvSpPr>
          <p:nvPr/>
        </p:nvSpPr>
        <p:spPr>
          <a:xfrm>
            <a:off x="6300192" y="6385514"/>
            <a:ext cx="2641654" cy="5796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Комплексный проект «Уральская инженерная школа»</a:t>
            </a:r>
          </a:p>
        </p:txBody>
      </p:sp>
      <p:graphicFrame>
        <p:nvGraphicFramePr>
          <p:cNvPr id="53" name="Диаграмма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552909"/>
              </p:ext>
            </p:extLst>
          </p:nvPr>
        </p:nvGraphicFramePr>
        <p:xfrm>
          <a:off x="3053027" y="3652509"/>
          <a:ext cx="3103149" cy="221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237309" y="350514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Arial Narrow" pitchFamily="34" charset="0"/>
              </a:rPr>
              <a:t>Доля участников ЕГЭ по </a:t>
            </a:r>
            <a:r>
              <a:rPr lang="ru-RU" sz="1400" b="1" dirty="0" smtClean="0">
                <a:solidFill>
                  <a:srgbClr val="000000"/>
                </a:solidFill>
                <a:latin typeface="Arial Narrow" pitchFamily="34" charset="0"/>
              </a:rPr>
              <a:t>предметам</a:t>
            </a:r>
            <a:endParaRPr lang="ru-RU" sz="1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graphicFrame>
        <p:nvGraphicFramePr>
          <p:cNvPr id="56" name="Диаграмма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286352"/>
              </p:ext>
            </p:extLst>
          </p:nvPr>
        </p:nvGraphicFramePr>
        <p:xfrm>
          <a:off x="3087994" y="1124744"/>
          <a:ext cx="3039715" cy="2374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7" name="Прямоугольник 56"/>
          <p:cNvSpPr/>
          <p:nvPr/>
        </p:nvSpPr>
        <p:spPr>
          <a:xfrm>
            <a:off x="3131840" y="817548"/>
            <a:ext cx="2903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"/>
            <a:r>
              <a:rPr lang="ru-RU" sz="1400" b="1" dirty="0" smtClean="0">
                <a:solidFill>
                  <a:srgbClr val="000000"/>
                </a:solidFill>
                <a:latin typeface="Arial Narrow" pitchFamily="34" charset="0"/>
              </a:rPr>
              <a:t>Сравнение среднего балла ЕГЭ с РФ</a:t>
            </a:r>
            <a:endParaRPr lang="ru-RU" sz="1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756724"/>
              </p:ext>
            </p:extLst>
          </p:nvPr>
        </p:nvGraphicFramePr>
        <p:xfrm>
          <a:off x="4267200" y="1268760"/>
          <a:ext cx="2249016" cy="1885994"/>
        </p:xfrm>
        <a:graphic>
          <a:graphicData uri="http://schemas.openxmlformats.org/drawingml/2006/table">
            <a:tbl>
              <a:tblPr/>
              <a:tblGrid>
                <a:gridCol w="2249016"/>
              </a:tblGrid>
              <a:tr h="17145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Математика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Обществознание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Английский язык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Диаграмма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258047"/>
              </p:ext>
            </p:extLst>
          </p:nvPr>
        </p:nvGraphicFramePr>
        <p:xfrm>
          <a:off x="9612560" y="3485996"/>
          <a:ext cx="2229519" cy="161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48957" y="1410119"/>
            <a:ext cx="2192012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120190"/>
              </p:ext>
            </p:extLst>
          </p:nvPr>
        </p:nvGraphicFramePr>
        <p:xfrm>
          <a:off x="5837087" y="1268760"/>
          <a:ext cx="376808" cy="1885994"/>
        </p:xfrm>
        <a:graphic>
          <a:graphicData uri="http://schemas.openxmlformats.org/drawingml/2006/table">
            <a:tbl>
              <a:tblPr/>
              <a:tblGrid>
                <a:gridCol w="376808"/>
              </a:tblGrid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48.1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54.4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55.4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61.8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57.9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2" name="Диаграмма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110580"/>
              </p:ext>
            </p:extLst>
          </p:nvPr>
        </p:nvGraphicFramePr>
        <p:xfrm>
          <a:off x="6172447" y="4293096"/>
          <a:ext cx="2843808" cy="1333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73" name="Прямоугольник 72"/>
          <p:cNvSpPr/>
          <p:nvPr/>
        </p:nvSpPr>
        <p:spPr>
          <a:xfrm>
            <a:off x="6300192" y="4023455"/>
            <a:ext cx="28438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  <a:latin typeface="Arial Narrow" pitchFamily="34" charset="0"/>
              </a:rPr>
              <a:t>Дисбаланс на рынке труда области</a:t>
            </a:r>
            <a:endParaRPr lang="ru-RU" sz="1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graphicFrame>
        <p:nvGraphicFramePr>
          <p:cNvPr id="74" name="Диаграмма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657501"/>
              </p:ext>
            </p:extLst>
          </p:nvPr>
        </p:nvGraphicFramePr>
        <p:xfrm>
          <a:off x="6168380" y="1223536"/>
          <a:ext cx="2975620" cy="2835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75" name="Прямоугольник 74"/>
          <p:cNvSpPr/>
          <p:nvPr/>
        </p:nvSpPr>
        <p:spPr>
          <a:xfrm>
            <a:off x="6156176" y="764704"/>
            <a:ext cx="2987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"/>
            <a:r>
              <a:rPr lang="ru-RU" sz="1400" b="1" dirty="0">
                <a:solidFill>
                  <a:srgbClr val="000000"/>
                </a:solidFill>
                <a:latin typeface="Arial Narrow" pitchFamily="34" charset="0"/>
              </a:rPr>
              <a:t>Рейтинг участия регионов России в движении </a:t>
            </a:r>
            <a:r>
              <a:rPr lang="ru-RU" sz="1400" b="1" dirty="0" err="1">
                <a:solidFill>
                  <a:srgbClr val="000000"/>
                </a:solidFill>
                <a:latin typeface="Arial Narrow" pitchFamily="34" charset="0"/>
              </a:rPr>
              <a:t>WorldSkills</a:t>
            </a:r>
            <a:r>
              <a:rPr lang="ru-RU" sz="1400" b="1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Arial Narrow" pitchFamily="34" charset="0"/>
              </a:rPr>
              <a:t>Russia</a:t>
            </a:r>
            <a:endParaRPr lang="ru-RU" sz="1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54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760" y="752076"/>
            <a:ext cx="8752401" cy="604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latin typeface="Arial Narrow" pitchFamily="34" charset="0"/>
              </a:rPr>
              <a:t>Цель</a:t>
            </a:r>
            <a:r>
              <a:rPr lang="ru-RU" sz="1600" dirty="0" smtClean="0">
                <a:latin typeface="Arial Narrow" pitchFamily="34" charset="0"/>
              </a:rPr>
              <a:t> – </a:t>
            </a:r>
            <a:r>
              <a:rPr lang="ru-RU" sz="1600" dirty="0">
                <a:latin typeface="Arial Narrow" pitchFamily="34" charset="0"/>
              </a:rPr>
              <a:t>формирование системы подготовки конкурентоспособных на мировом уровне и востребованных региональной экономикой кадров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1760" y="0"/>
            <a:ext cx="8872240" cy="762614"/>
          </a:xfrm>
          <a:prstGeom prst="rect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"/>
            <a:ext cx="284095" cy="762616"/>
          </a:xfrm>
          <a:prstGeom prst="rect">
            <a:avLst/>
          </a:prstGeom>
          <a:solidFill>
            <a:srgbClr val="D5E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6554" y="116632"/>
            <a:ext cx="8699942" cy="5796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9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Основные задачи развития системы образования</a:t>
            </a:r>
            <a:endParaRPr lang="ru-RU" sz="29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6554" y="1387420"/>
            <a:ext cx="3947416" cy="2934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itchFamily="34" charset="0"/>
              </a:rPr>
              <a:t>Задачи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896249" y="2017531"/>
            <a:ext cx="1376235" cy="1205293"/>
          </a:xfrm>
          <a:prstGeom prst="rect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Комплексный проект «Уральская инженерная школа»</a:t>
            </a:r>
            <a:endParaRPr lang="ru-RU" sz="1400" dirty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авая круглая скобка 29"/>
          <p:cNvSpPr/>
          <p:nvPr/>
        </p:nvSpPr>
        <p:spPr>
          <a:xfrm>
            <a:off x="4380037" y="4362309"/>
            <a:ext cx="180020" cy="1560084"/>
          </a:xfrm>
          <a:prstGeom prst="rightBracket">
            <a:avLst/>
          </a:prstGeom>
          <a:ln w="28575">
            <a:solidFill>
              <a:srgbClr val="05B3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896252" y="4417091"/>
            <a:ext cx="1376235" cy="1095485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Педагогическиекадры</a:t>
            </a:r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XXI </a:t>
            </a:r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века</a:t>
            </a:r>
            <a:endParaRPr lang="ru-RU" sz="1400" dirty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авая круглая скобка 31"/>
          <p:cNvSpPr/>
          <p:nvPr/>
        </p:nvSpPr>
        <p:spPr>
          <a:xfrm>
            <a:off x="4617870" y="5162936"/>
            <a:ext cx="180020" cy="1539425"/>
          </a:xfrm>
          <a:prstGeom prst="rightBracket">
            <a:avLst/>
          </a:prstGeom>
          <a:ln w="28575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896253" y="5661248"/>
            <a:ext cx="1376235" cy="1042966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Качество образования как основа благополучия</a:t>
            </a:r>
            <a:endParaRPr lang="ru-RU" sz="1400" dirty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Правая круглая скобка 33"/>
          <p:cNvSpPr/>
          <p:nvPr/>
        </p:nvSpPr>
        <p:spPr>
          <a:xfrm>
            <a:off x="4627058" y="3673951"/>
            <a:ext cx="161644" cy="506726"/>
          </a:xfrm>
          <a:prstGeom prst="rightBracket">
            <a:avLst/>
          </a:prstGeom>
          <a:ln w="28575">
            <a:solidFill>
              <a:srgbClr val="C8C4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896251" y="3673951"/>
            <a:ext cx="1376235" cy="506726"/>
          </a:xfrm>
          <a:prstGeom prst="rect">
            <a:avLst/>
          </a:prstGeom>
          <a:solidFill>
            <a:srgbClr val="C8C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anose="02020603050405020304" pitchFamily="18" charset="0"/>
              </a:rPr>
              <a:t>План мероприятий</a:t>
            </a:r>
            <a:endParaRPr lang="ru-RU" sz="1400" dirty="0">
              <a:solidFill>
                <a:srgbClr val="00206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Подзаголовок 2"/>
          <p:cNvSpPr txBox="1">
            <a:spLocks/>
          </p:cNvSpPr>
          <p:nvPr/>
        </p:nvSpPr>
        <p:spPr>
          <a:xfrm>
            <a:off x="336556" y="1806053"/>
            <a:ext cx="3947414" cy="705990"/>
          </a:xfrm>
          <a:prstGeom prst="rect">
            <a:avLst/>
          </a:prstGeom>
          <a:solidFill>
            <a:srgbClr val="B4C7DE"/>
          </a:solidFill>
          <a:ln w="952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Формирование системы непрерывного технического образования, включающей уровни общего образования, СПО, ВО и ДПО</a:t>
            </a:r>
          </a:p>
        </p:txBody>
      </p:sp>
      <p:sp>
        <p:nvSpPr>
          <p:cNvPr id="37" name="Подзаголовок 2"/>
          <p:cNvSpPr txBox="1">
            <a:spLocks/>
          </p:cNvSpPr>
          <p:nvPr/>
        </p:nvSpPr>
        <p:spPr>
          <a:xfrm>
            <a:off x="336556" y="2620178"/>
            <a:ext cx="3956380" cy="934207"/>
          </a:xfrm>
          <a:prstGeom prst="rect">
            <a:avLst/>
          </a:prstGeom>
          <a:solidFill>
            <a:srgbClr val="B4C7DE"/>
          </a:solidFill>
          <a:ln w="952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Обеспечение соответствия структуры подготовки квалифицированных кадров потребностям развития Свердловской области, российской и мировой экономики</a:t>
            </a:r>
          </a:p>
        </p:txBody>
      </p:sp>
      <p:sp>
        <p:nvSpPr>
          <p:cNvPr id="38" name="Подзаголовок 2"/>
          <p:cNvSpPr txBox="1">
            <a:spLocks/>
          </p:cNvSpPr>
          <p:nvPr/>
        </p:nvSpPr>
        <p:spPr>
          <a:xfrm>
            <a:off x="336556" y="3673951"/>
            <a:ext cx="3975048" cy="527167"/>
          </a:xfrm>
          <a:prstGeom prst="rect">
            <a:avLst/>
          </a:prstGeom>
          <a:solidFill>
            <a:srgbClr val="B4C7DE"/>
          </a:solidFill>
          <a:ln w="952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Развитие потенциала молодежи в интересах Российской Федерации и Свердловской области</a:t>
            </a:r>
          </a:p>
        </p:txBody>
      </p:sp>
      <p:sp>
        <p:nvSpPr>
          <p:cNvPr id="39" name="Подзаголовок 2"/>
          <p:cNvSpPr txBox="1">
            <a:spLocks/>
          </p:cNvSpPr>
          <p:nvPr/>
        </p:nvSpPr>
        <p:spPr>
          <a:xfrm>
            <a:off x="336556" y="4330545"/>
            <a:ext cx="3975048" cy="726924"/>
          </a:xfrm>
          <a:prstGeom prst="rect">
            <a:avLst/>
          </a:prstGeom>
          <a:solidFill>
            <a:srgbClr val="B4C7DE"/>
          </a:solidFill>
          <a:ln w="952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Повышение уровня профильных компетенций педагогических кадров дошкольного и общего образования в соответствии с мировыми стандартами</a:t>
            </a:r>
          </a:p>
        </p:txBody>
      </p:sp>
      <p:sp>
        <p:nvSpPr>
          <p:cNvPr id="40" name="Подзаголовок 2"/>
          <p:cNvSpPr txBox="1">
            <a:spLocks/>
          </p:cNvSpPr>
          <p:nvPr/>
        </p:nvSpPr>
        <p:spPr>
          <a:xfrm>
            <a:off x="336557" y="5162936"/>
            <a:ext cx="3975048" cy="699280"/>
          </a:xfrm>
          <a:prstGeom prst="rect">
            <a:avLst/>
          </a:prstGeom>
          <a:solidFill>
            <a:srgbClr val="B4C7DE"/>
          </a:solidFill>
          <a:ln w="952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Обеспечение условий для соответствия дошкольного, общего и среднего профессионального образования мировым стандартам</a:t>
            </a:r>
          </a:p>
        </p:txBody>
      </p:sp>
      <p:sp>
        <p:nvSpPr>
          <p:cNvPr id="41" name="Подзаголовок 2"/>
          <p:cNvSpPr txBox="1">
            <a:spLocks/>
          </p:cNvSpPr>
          <p:nvPr/>
        </p:nvSpPr>
        <p:spPr>
          <a:xfrm>
            <a:off x="336556" y="5991142"/>
            <a:ext cx="3988217" cy="741131"/>
          </a:xfrm>
          <a:prstGeom prst="rect">
            <a:avLst/>
          </a:prstGeom>
          <a:solidFill>
            <a:srgbClr val="B4C7DE"/>
          </a:solidFill>
          <a:ln w="952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Создание сбалансированной системы оценочных процедур всех уровней образования на основе российских и международных стандартов</a:t>
            </a:r>
          </a:p>
        </p:txBody>
      </p:sp>
      <p:sp>
        <p:nvSpPr>
          <p:cNvPr id="42" name="Правая круглая скобка 41"/>
          <p:cNvSpPr/>
          <p:nvPr/>
        </p:nvSpPr>
        <p:spPr>
          <a:xfrm>
            <a:off x="4380037" y="1824683"/>
            <a:ext cx="180020" cy="2376435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324269" y="6153197"/>
            <a:ext cx="2717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 Narrow" pitchFamily="34" charset="0"/>
              </a:rPr>
              <a:t>Средний </a:t>
            </a:r>
            <a:r>
              <a:rPr lang="ru-RU" sz="1200" b="1" dirty="0">
                <a:latin typeface="Arial Narrow" pitchFamily="34" charset="0"/>
              </a:rPr>
              <a:t>балл результатов </a:t>
            </a:r>
            <a:r>
              <a:rPr lang="ru-RU" sz="1200" b="1" dirty="0" smtClean="0">
                <a:latin typeface="Arial Narrow" pitchFamily="34" charset="0"/>
              </a:rPr>
              <a:t>ЕГЭ по </a:t>
            </a:r>
            <a:r>
              <a:rPr lang="ru-RU" sz="1200" b="1" dirty="0">
                <a:latin typeface="Arial Narrow" pitchFamily="34" charset="0"/>
              </a:rPr>
              <a:t>всем </a:t>
            </a:r>
            <a:r>
              <a:rPr lang="ru-RU" sz="1200" b="1" dirty="0" smtClean="0">
                <a:latin typeface="Arial Narrow" pitchFamily="34" charset="0"/>
              </a:rPr>
              <a:t>предметам </a:t>
            </a:r>
            <a:r>
              <a:rPr lang="ru-RU" sz="1200" dirty="0" smtClean="0">
                <a:latin typeface="Arial Narrow" pitchFamily="34" charset="0"/>
              </a:rPr>
              <a:t>учащихся Свердловской области не </a:t>
            </a:r>
            <a:r>
              <a:rPr lang="ru-RU" sz="1200" dirty="0">
                <a:latin typeface="Arial Narrow" pitchFamily="34" charset="0"/>
              </a:rPr>
              <a:t>ниже </a:t>
            </a:r>
            <a:r>
              <a:rPr lang="ru-RU" sz="1200" dirty="0" smtClean="0">
                <a:latin typeface="Arial Narrow" pitchFamily="34" charset="0"/>
              </a:rPr>
              <a:t>среднего балла </a:t>
            </a:r>
            <a:r>
              <a:rPr lang="ru-RU" sz="1200" dirty="0">
                <a:latin typeface="Arial Narrow" pitchFamily="34" charset="0"/>
              </a:rPr>
              <a:t>по </a:t>
            </a:r>
            <a:r>
              <a:rPr lang="ru-RU" sz="1200" dirty="0" smtClean="0">
                <a:latin typeface="Arial Narrow" pitchFamily="34" charset="0"/>
              </a:rPr>
              <a:t>РФ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324269" y="4145885"/>
            <a:ext cx="2717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 Narrow" pitchFamily="34" charset="0"/>
              </a:rPr>
              <a:t>Доля </a:t>
            </a:r>
            <a:r>
              <a:rPr lang="ru-RU" sz="1200" b="1" dirty="0" err="1" smtClean="0">
                <a:latin typeface="Arial Narrow" pitchFamily="34" charset="0"/>
              </a:rPr>
              <a:t>пед</a:t>
            </a:r>
            <a:r>
              <a:rPr lang="ru-RU" sz="1200" b="1" dirty="0" smtClean="0">
                <a:latin typeface="Arial Narrow" pitchFamily="34" charset="0"/>
              </a:rPr>
              <a:t>. </a:t>
            </a:r>
            <a:r>
              <a:rPr lang="ru-RU" sz="1200" b="1" dirty="0">
                <a:latin typeface="Arial Narrow" pitchFamily="34" charset="0"/>
              </a:rPr>
              <a:t>работников </a:t>
            </a:r>
            <a:r>
              <a:rPr lang="ru-RU" sz="1200" dirty="0">
                <a:latin typeface="Arial Narrow" pitchFamily="34" charset="0"/>
              </a:rPr>
              <a:t>организаций </a:t>
            </a:r>
            <a:r>
              <a:rPr lang="ru-RU" sz="1200" dirty="0" smtClean="0">
                <a:latin typeface="Arial Narrow" pitchFamily="34" charset="0"/>
              </a:rPr>
              <a:t>общего образования, </a:t>
            </a:r>
            <a:r>
              <a:rPr lang="ru-RU" sz="1200" b="1" dirty="0">
                <a:latin typeface="Arial Narrow" pitchFamily="34" charset="0"/>
              </a:rPr>
              <a:t>имеющих первую и высшую </a:t>
            </a:r>
            <a:r>
              <a:rPr lang="ru-RU" sz="1200" b="1" dirty="0" smtClean="0">
                <a:latin typeface="Arial Narrow" pitchFamily="34" charset="0"/>
              </a:rPr>
              <a:t>квалификационную категорию</a:t>
            </a:r>
            <a:r>
              <a:rPr lang="ru-RU" sz="1200" dirty="0" smtClean="0">
                <a:latin typeface="Arial Narrow" pitchFamily="34" charset="0"/>
              </a:rPr>
              <a:t>, не ниже 85%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324269" y="1861739"/>
            <a:ext cx="26929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 Narrow" pitchFamily="34" charset="0"/>
              </a:rPr>
              <a:t>Доля </a:t>
            </a:r>
            <a:r>
              <a:rPr lang="ru-RU" sz="1200" b="1" dirty="0">
                <a:latin typeface="Arial Narrow" pitchFamily="34" charset="0"/>
              </a:rPr>
              <a:t>специальностей </a:t>
            </a:r>
            <a:r>
              <a:rPr lang="ru-RU" sz="1200" b="1" dirty="0" smtClean="0">
                <a:latin typeface="Arial Narrow" pitchFamily="34" charset="0"/>
              </a:rPr>
              <a:t>СПО, </a:t>
            </a:r>
            <a:r>
              <a:rPr lang="ru-RU" sz="1200" b="1" dirty="0">
                <a:latin typeface="Arial Narrow" pitchFamily="34" charset="0"/>
              </a:rPr>
              <a:t>по которым выпускники </a:t>
            </a:r>
            <a:r>
              <a:rPr lang="ru-RU" sz="1200" b="1" dirty="0" smtClean="0">
                <a:latin typeface="Arial Narrow" pitchFamily="34" charset="0"/>
              </a:rPr>
              <a:t>проходят </a:t>
            </a:r>
            <a:r>
              <a:rPr lang="ru-RU" sz="1200" b="1" dirty="0">
                <a:latin typeface="Arial Narrow" pitchFamily="34" charset="0"/>
              </a:rPr>
              <a:t>сертификацию квалификаций</a:t>
            </a:r>
            <a:r>
              <a:rPr lang="ru-RU" sz="1200" dirty="0">
                <a:latin typeface="Arial Narrow" pitchFamily="34" charset="0"/>
              </a:rPr>
              <a:t>, в общем количестве специальностей </a:t>
            </a:r>
            <a:r>
              <a:rPr lang="ru-RU" sz="1200" dirty="0" smtClean="0">
                <a:latin typeface="Arial Narrow" pitchFamily="34" charset="0"/>
              </a:rPr>
              <a:t>СПО, составляет 100%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324269" y="5079687"/>
            <a:ext cx="27726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 Narrow" pitchFamily="34" charset="0"/>
              </a:rPr>
              <a:t>Доля организаций</a:t>
            </a:r>
            <a:r>
              <a:rPr lang="ru-RU" sz="1200" b="1" dirty="0">
                <a:latin typeface="Arial Narrow" pitchFamily="34" charset="0"/>
              </a:rPr>
              <a:t>, в которых обеспечены условия для инклюзивного </a:t>
            </a:r>
            <a:r>
              <a:rPr lang="ru-RU" sz="1200" b="1" dirty="0" smtClean="0">
                <a:latin typeface="Arial Narrow" pitchFamily="34" charset="0"/>
              </a:rPr>
              <a:t>образования</a:t>
            </a:r>
            <a:r>
              <a:rPr lang="ru-RU" sz="1200" dirty="0" smtClean="0">
                <a:latin typeface="Arial Narrow" pitchFamily="34" charset="0"/>
              </a:rPr>
              <a:t>, </a:t>
            </a:r>
            <a:r>
              <a:rPr lang="ru-RU" sz="1200" dirty="0">
                <a:latin typeface="Arial Narrow" pitchFamily="34" charset="0"/>
              </a:rPr>
              <a:t>от общего </a:t>
            </a:r>
            <a:r>
              <a:rPr lang="ru-RU" sz="1200" dirty="0" smtClean="0">
                <a:latin typeface="Arial Narrow" pitchFamily="34" charset="0"/>
              </a:rPr>
              <a:t>количества </a:t>
            </a:r>
            <a:r>
              <a:rPr lang="ru-RU" sz="1200" dirty="0">
                <a:latin typeface="Arial Narrow" pitchFamily="34" charset="0"/>
              </a:rPr>
              <a:t>общеобразовательных организаций, </a:t>
            </a:r>
            <a:r>
              <a:rPr lang="ru-RU" sz="1200" dirty="0" smtClean="0">
                <a:latin typeface="Arial Narrow" pitchFamily="34" charset="0"/>
              </a:rPr>
              <a:t>составляет 80%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324269" y="2881271"/>
            <a:ext cx="28185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 Narrow" pitchFamily="34" charset="0"/>
              </a:rPr>
              <a:t>Доля выпускников </a:t>
            </a:r>
            <a:r>
              <a:rPr lang="ru-RU" sz="1200" b="1" dirty="0">
                <a:latin typeface="Arial Narrow" pitchFamily="34" charset="0"/>
              </a:rPr>
              <a:t>инженерно-технических специальностей </a:t>
            </a:r>
            <a:r>
              <a:rPr lang="ru-RU" sz="1200" dirty="0" smtClean="0">
                <a:latin typeface="Arial Narrow" pitchFamily="34" charset="0"/>
              </a:rPr>
              <a:t>СПО и ВО от </a:t>
            </a:r>
            <a:r>
              <a:rPr lang="ru-RU" sz="1200" dirty="0">
                <a:latin typeface="Arial Narrow" pitchFamily="34" charset="0"/>
              </a:rPr>
              <a:t>общего количества выпускников, </a:t>
            </a:r>
            <a:r>
              <a:rPr lang="ru-RU" sz="1200" b="1" dirty="0">
                <a:latin typeface="Arial Narrow" pitchFamily="34" charset="0"/>
              </a:rPr>
              <a:t>трудоустроенных согласно полученной профессии</a:t>
            </a:r>
            <a:r>
              <a:rPr lang="ru-RU" sz="1200" dirty="0">
                <a:latin typeface="Arial Narrow" pitchFamily="34" charset="0"/>
              </a:rPr>
              <a:t>, </a:t>
            </a:r>
            <a:r>
              <a:rPr lang="ru-RU" sz="1200" dirty="0" smtClean="0">
                <a:latin typeface="Arial Narrow" pitchFamily="34" charset="0"/>
              </a:rPr>
              <a:t>составляет </a:t>
            </a:r>
            <a:r>
              <a:rPr lang="ru-RU" sz="1200" dirty="0">
                <a:latin typeface="Arial Narrow" pitchFamily="34" charset="0"/>
              </a:rPr>
              <a:t>70 процентов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333801" y="1824683"/>
            <a:ext cx="2741698" cy="899130"/>
          </a:xfrm>
          <a:prstGeom prst="roundRect">
            <a:avLst/>
          </a:prstGeom>
          <a:noFill/>
          <a:ln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44079" y="2838395"/>
            <a:ext cx="2741698" cy="1167777"/>
          </a:xfrm>
          <a:prstGeom prst="roundRect">
            <a:avLst/>
          </a:prstGeom>
          <a:noFill/>
          <a:ln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369140" y="2865678"/>
            <a:ext cx="2697644" cy="1113209"/>
          </a:xfrm>
          <a:prstGeom prst="roundRect">
            <a:avLst/>
          </a:prstGeom>
          <a:noFill/>
          <a:ln>
            <a:solidFill>
              <a:srgbClr val="C8C4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346879" y="4131183"/>
            <a:ext cx="2741698" cy="899130"/>
          </a:xfrm>
          <a:prstGeom prst="roundRect">
            <a:avLst/>
          </a:prstGeom>
          <a:noFill/>
          <a:ln>
            <a:solidFill>
              <a:srgbClr val="05B3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333773" y="5137954"/>
            <a:ext cx="2741698" cy="899130"/>
          </a:xfrm>
          <a:prstGeom prst="roundRect">
            <a:avLst/>
          </a:prstGeom>
          <a:noFill/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357158" y="6169608"/>
            <a:ext cx="2741698" cy="629920"/>
          </a:xfrm>
          <a:prstGeom prst="roundRect">
            <a:avLst/>
          </a:prstGeom>
          <a:noFill/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380037" y="1387420"/>
            <a:ext cx="1892447" cy="2934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itchFamily="34" charset="0"/>
              </a:rPr>
              <a:t>Проекты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370654" y="1387420"/>
            <a:ext cx="2696130" cy="2934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itchFamily="34" charset="0"/>
              </a:rPr>
              <a:t>Целевые показатели</a:t>
            </a:r>
          </a:p>
        </p:txBody>
      </p:sp>
    </p:spTree>
    <p:extLst>
      <p:ext uri="{BB962C8B-B14F-4D97-AF65-F5344CB8AC3E}">
        <p14:creationId xmlns:p14="http://schemas.microsoft.com/office/powerpoint/2010/main" val="29011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760" y="0"/>
            <a:ext cx="8872240" cy="551582"/>
          </a:xfrm>
          <a:prstGeom prst="rect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"/>
            <a:ext cx="284095" cy="551584"/>
          </a:xfrm>
          <a:prstGeom prst="rect">
            <a:avLst/>
          </a:prstGeom>
          <a:solidFill>
            <a:srgbClr val="D5E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6554" y="-331"/>
            <a:ext cx="8699942" cy="5796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9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Проект «Педагогические кадры </a:t>
            </a:r>
            <a:r>
              <a:rPr lang="en-US" sz="29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XXI </a:t>
            </a:r>
            <a:r>
              <a:rPr lang="ru-RU" sz="29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века»</a:t>
            </a:r>
            <a:endParaRPr lang="ru-RU" sz="29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596" y="620688"/>
            <a:ext cx="9001953" cy="515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596" y="551582"/>
            <a:ext cx="8962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 Narrow" pitchFamily="34" charset="0"/>
              </a:rPr>
              <a:t>Цель: </a:t>
            </a:r>
            <a:r>
              <a:rPr lang="ru-RU" sz="1600" dirty="0">
                <a:solidFill>
                  <a:schemeClr val="bg1"/>
                </a:solidFill>
                <a:latin typeface="Arial Narrow" pitchFamily="34" charset="0"/>
              </a:rPr>
              <a:t>формирование для всех уровней образования системы подготовки педагогических кадров, соответствующей лучшим мировым стандартам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1835696" y="5189850"/>
            <a:ext cx="4392488" cy="1584176"/>
          </a:xfrm>
          <a:prstGeom prst="homePlate">
            <a:avLst>
              <a:gd name="adj" fmla="val 66662"/>
            </a:avLst>
          </a:prstGeom>
          <a:solidFill>
            <a:srgbClr val="FF505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835696" y="3384044"/>
            <a:ext cx="4392488" cy="1701139"/>
          </a:xfrm>
          <a:prstGeom prst="homePlate">
            <a:avLst>
              <a:gd name="adj" fmla="val 67257"/>
            </a:avLst>
          </a:prstGeom>
          <a:solidFill>
            <a:srgbClr val="FF505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1835696" y="1223805"/>
            <a:ext cx="4392488" cy="2088232"/>
          </a:xfrm>
          <a:prstGeom prst="homePlate">
            <a:avLst/>
          </a:prstGeom>
          <a:solidFill>
            <a:srgbClr val="FF505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>
              <a:solidFill>
                <a:schemeClr val="accent4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44208" y="1196752"/>
            <a:ext cx="2592288" cy="5544616"/>
          </a:xfrm>
          <a:prstGeom prst="rect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180975" lvl="0" indent="-180975">
              <a:buAutoNum type="arabicPeriod"/>
              <a:tabLst>
                <a:tab pos="180975" algn="l"/>
              </a:tabLst>
            </a:pP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Доля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учителей общего образования, прошедших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подготовку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 по профильной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магистерской программе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, </a:t>
            </a:r>
            <a:r>
              <a:rPr lang="ru-RU" sz="1400" b="1" u="sng" dirty="0">
                <a:solidFill>
                  <a:schemeClr val="tx2"/>
                </a:solidFill>
                <a:latin typeface="Arial Narrow" pitchFamily="34" charset="0"/>
              </a:rPr>
              <a:t>не ниже 30 </a:t>
            </a:r>
            <a:r>
              <a:rPr lang="ru-RU" sz="1400" b="1" u="sng" dirty="0" smtClean="0">
                <a:solidFill>
                  <a:schemeClr val="tx2"/>
                </a:solidFill>
                <a:latin typeface="Arial Narrow" pitchFamily="34" charset="0"/>
              </a:rPr>
              <a:t>процентов</a:t>
            </a: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;</a:t>
            </a:r>
          </a:p>
          <a:p>
            <a:pPr marL="180975" lvl="0" indent="-180975">
              <a:buAutoNum type="arabicPeriod"/>
              <a:tabLst>
                <a:tab pos="180975" algn="l"/>
              </a:tabLst>
            </a:pPr>
            <a:endParaRPr lang="ru-RU" sz="10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marL="180975" lvl="0" indent="-180975">
              <a:buAutoNum type="arabicPeriod"/>
              <a:tabLst>
                <a:tab pos="180975" algn="l"/>
              </a:tabLst>
            </a:pP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Доля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педагогических работников профессиональных образовательных, прошедших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повышение квалификации и профессиональную подготовку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, составляет </a:t>
            </a:r>
            <a:r>
              <a:rPr lang="ru-RU" sz="1400" b="1" u="sng" dirty="0">
                <a:solidFill>
                  <a:schemeClr val="tx2"/>
                </a:solidFill>
                <a:latin typeface="Arial Narrow" pitchFamily="34" charset="0"/>
              </a:rPr>
              <a:t>100 </a:t>
            </a:r>
            <a:r>
              <a:rPr lang="ru-RU" sz="1400" b="1" u="sng" dirty="0" smtClean="0">
                <a:solidFill>
                  <a:schemeClr val="tx2"/>
                </a:solidFill>
                <a:latin typeface="Arial Narrow" pitchFamily="34" charset="0"/>
              </a:rPr>
              <a:t>процентов</a:t>
            </a: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;</a:t>
            </a:r>
          </a:p>
          <a:p>
            <a:pPr marL="180975" lvl="0" indent="-180975">
              <a:buAutoNum type="arabicPeriod"/>
              <a:tabLst>
                <a:tab pos="180975" algn="l"/>
              </a:tabLst>
            </a:pPr>
            <a:endParaRPr lang="ru-RU" sz="10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marL="180975" lvl="0" indent="-180975">
              <a:buAutoNum type="arabicPeriod"/>
              <a:tabLst>
                <a:tab pos="180975" algn="l"/>
              </a:tabLst>
            </a:pP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Доля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учителей,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знающих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 как минимум один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иностранный язык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не ниже уровня </a:t>
            </a:r>
            <a:r>
              <a:rPr lang="en-US" sz="1400" dirty="0" err="1" smtClean="0">
                <a:solidFill>
                  <a:schemeClr val="tx2"/>
                </a:solidFill>
                <a:latin typeface="Arial Narrow" pitchFamily="34" charset="0"/>
              </a:rPr>
              <a:t>Intermadiate</a:t>
            </a: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, </a:t>
            </a:r>
            <a:r>
              <a:rPr lang="ru-RU" sz="1400" b="1" u="sng" dirty="0">
                <a:solidFill>
                  <a:schemeClr val="tx2"/>
                </a:solidFill>
                <a:latin typeface="Arial Narrow" pitchFamily="34" charset="0"/>
              </a:rPr>
              <a:t>не ниже 50 </a:t>
            </a:r>
            <a:r>
              <a:rPr lang="ru-RU" sz="1400" b="1" u="sng" dirty="0" smtClean="0">
                <a:solidFill>
                  <a:schemeClr val="tx2"/>
                </a:solidFill>
                <a:latin typeface="Arial Narrow" pitchFamily="34" charset="0"/>
              </a:rPr>
              <a:t>процентов</a:t>
            </a: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;</a:t>
            </a:r>
          </a:p>
          <a:p>
            <a:pPr marL="180975" lvl="0" indent="-180975">
              <a:buAutoNum type="arabicPeriod"/>
              <a:tabLst>
                <a:tab pos="180975" algn="l"/>
              </a:tabLst>
            </a:pPr>
            <a:endParaRPr lang="ru-RU" sz="10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marL="180975" lvl="0" indent="-180975">
              <a:buAutoNum type="arabicPeriod"/>
              <a:tabLst>
                <a:tab pos="180975" algn="l"/>
              </a:tabLst>
            </a:pP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Рост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удельного веса численности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учителей в возрасте до 35 лет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в общей численности учителей общеобразовательных организаций </a:t>
            </a:r>
            <a:r>
              <a:rPr lang="ru-RU" sz="1400" b="1" u="sng" dirty="0">
                <a:solidFill>
                  <a:schemeClr val="tx2"/>
                </a:solidFill>
                <a:latin typeface="Arial Narrow" pitchFamily="34" charset="0"/>
              </a:rPr>
              <a:t>до 27 процентов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5769260"/>
            <a:ext cx="1512168" cy="468052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Стимулирование</a:t>
            </a:r>
            <a:endParaRPr lang="ru-RU" sz="1400" b="1" dirty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3942107"/>
            <a:ext cx="1512168" cy="468052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Сертификация</a:t>
            </a:r>
            <a:endParaRPr lang="ru-RU" sz="1400" b="1" dirty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2051897"/>
            <a:ext cx="1512168" cy="468052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Подготовка</a:t>
            </a:r>
            <a:endParaRPr lang="ru-RU" sz="1400" b="1" dirty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07704" y="1295813"/>
            <a:ext cx="3096344" cy="1440160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Двухуровневая система подготовки: </a:t>
            </a:r>
            <a:r>
              <a:rPr lang="ru-RU" sz="1300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бакалавриат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 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  <a:sym typeface="Symbol"/>
              </a:rPr>
              <a:t>– магистратура 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  <a:sym typeface="Symbol"/>
            </a:endParaRPr>
          </a:p>
          <a:p>
            <a:pPr algn="just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  <a:sym typeface="Symbol"/>
              </a:rPr>
              <a:t>  Опорный вуз           Профильная            </a:t>
            </a:r>
          </a:p>
          <a:p>
            <a:pPr algn="just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  <a:sym typeface="Symbol"/>
              </a:rPr>
              <a:t>                                   программа в</a:t>
            </a:r>
          </a:p>
          <a:p>
            <a:pPr algn="just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  <a:sym typeface="Symbol"/>
              </a:rPr>
              <a:t>                                    университете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07704" y="2773188"/>
            <a:ext cx="3096344" cy="458116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У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крупнение </a:t>
            </a:r>
            <a:r>
              <a:rPr lang="ru-RU" sz="1300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пед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. колледжей + Единая 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методология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886438" y="3438051"/>
            <a:ext cx="3117610" cy="306034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Новые профессиональные стандарты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886438" y="3773561"/>
            <a:ext cx="3117610" cy="432048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Владение иностранными 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языками (региональная система сертификации)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886438" y="4248142"/>
            <a:ext cx="3117610" cy="796934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качеством 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образования  по результатам 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международных, национальных, региональных и 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др. 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исследований качества образования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907704" y="5229200"/>
            <a:ext cx="3096344" cy="288032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Региональные конкурсы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907704" y="5589240"/>
            <a:ext cx="3096344" cy="288032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Формы сетевого взаимодействия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907704" y="5949280"/>
            <a:ext cx="3096344" cy="432048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Национальные и международные стажировки</a:t>
            </a:r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2565112" y="1741373"/>
            <a:ext cx="223644" cy="242316"/>
          </a:xfrm>
          <a:prstGeom prst="rightArrow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5400000">
            <a:off x="3704094" y="1741373"/>
            <a:ext cx="223644" cy="242316"/>
          </a:xfrm>
          <a:prstGeom prst="rightArrow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919223" y="6448980"/>
            <a:ext cx="3084825" cy="292388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Наставничество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967254" y="1995398"/>
            <a:ext cx="1164586" cy="269259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263398" y="1988840"/>
            <a:ext cx="1164586" cy="725867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93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760" y="0"/>
            <a:ext cx="8872240" cy="551582"/>
          </a:xfrm>
          <a:prstGeom prst="rect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"/>
            <a:ext cx="284095" cy="551584"/>
          </a:xfrm>
          <a:prstGeom prst="rect">
            <a:avLst/>
          </a:prstGeom>
          <a:solidFill>
            <a:srgbClr val="D5E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6554" y="41035"/>
            <a:ext cx="8699942" cy="5796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9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Проект «Качество образования как основа благополучия»</a:t>
            </a:r>
            <a:endParaRPr lang="ru-RU" sz="29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596" y="588789"/>
            <a:ext cx="9001953" cy="5760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596" y="540949"/>
            <a:ext cx="8962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 Narrow" pitchFamily="34" charset="0"/>
              </a:rPr>
              <a:t>Цель: </a:t>
            </a:r>
            <a:r>
              <a:rPr lang="ru-RU" sz="1600" dirty="0">
                <a:solidFill>
                  <a:schemeClr val="bg1"/>
                </a:solidFill>
                <a:latin typeface="Arial Narrow" pitchFamily="34" charset="0"/>
              </a:rPr>
              <a:t>создание системы оценки и повышения качества образования, обеспечивающей сопоставимость с результатами других стран и регионов Российской </a:t>
            </a:r>
            <a:r>
              <a:rPr lang="ru-RU" sz="1600" dirty="0" smtClean="0">
                <a:solidFill>
                  <a:schemeClr val="bg1"/>
                </a:solidFill>
                <a:latin typeface="Arial Narrow" pitchFamily="34" charset="0"/>
              </a:rPr>
              <a:t>Федерации</a:t>
            </a:r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265204"/>
            <a:ext cx="1800200" cy="468052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Негосударственный сектор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2492896"/>
            <a:ext cx="1800200" cy="468052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Независимая оценка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5020" y="3065512"/>
            <a:ext cx="2084772" cy="366936"/>
          </a:xfrm>
          <a:prstGeom prst="rect">
            <a:avLst/>
          </a:prstGeom>
          <a:solidFill>
            <a:srgbClr val="D5E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Национальные, региональные инструменты</a:t>
            </a:r>
            <a:endParaRPr lang="ru-RU" sz="12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3605572"/>
            <a:ext cx="2088232" cy="366936"/>
          </a:xfrm>
          <a:prstGeom prst="rect">
            <a:avLst/>
          </a:prstGeom>
          <a:solidFill>
            <a:srgbClr val="D5E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Международные инструменты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71100" y="5805264"/>
            <a:ext cx="2032776" cy="432048"/>
          </a:xfrm>
          <a:prstGeom prst="rect">
            <a:avLst/>
          </a:prstGeom>
          <a:solidFill>
            <a:srgbClr val="D5E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Негосударственные ДОУ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4077071"/>
            <a:ext cx="1876292" cy="29514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Общее образование</a:t>
            </a:r>
            <a:endParaRPr lang="ru-RU" sz="1050" dirty="0">
              <a:solidFill>
                <a:schemeClr val="accent4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7584" y="4437112"/>
            <a:ext cx="1876292" cy="3205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Среднее профессиональное образование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27584" y="4829708"/>
            <a:ext cx="1876292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Высшее профессиональное образование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67016" y="6309320"/>
            <a:ext cx="2032776" cy="432048"/>
          </a:xfrm>
          <a:prstGeom prst="rect">
            <a:avLst/>
          </a:prstGeom>
          <a:solidFill>
            <a:srgbClr val="D5E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Общественные ассоциации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1520788"/>
            <a:ext cx="1800200" cy="468052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Технологии</a:t>
            </a:r>
            <a:endParaRPr lang="ru-RU" sz="1400" b="1" dirty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2987824" y="1196752"/>
            <a:ext cx="3312368" cy="1197848"/>
          </a:xfrm>
          <a:prstGeom prst="homePlate">
            <a:avLst>
              <a:gd name="adj" fmla="val 58583"/>
            </a:avLst>
          </a:prstGeom>
          <a:solidFill>
            <a:srgbClr val="FF505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59832" y="2426412"/>
            <a:ext cx="2736304" cy="2946804"/>
          </a:xfrm>
          <a:prstGeom prst="rect">
            <a:avLst/>
          </a:prstGeom>
          <a:solidFill>
            <a:srgbClr val="D5E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b="1" dirty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Информатизация </a:t>
            </a:r>
            <a:r>
              <a:rPr lang="ru-RU" sz="13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процедур оценки</a:t>
            </a:r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ятиугольник 20"/>
          <p:cNvSpPr/>
          <p:nvPr/>
        </p:nvSpPr>
        <p:spPr>
          <a:xfrm>
            <a:off x="2957439" y="2672916"/>
            <a:ext cx="3342753" cy="2556284"/>
          </a:xfrm>
          <a:prstGeom prst="homePlate">
            <a:avLst>
              <a:gd name="adj" fmla="val 31722"/>
            </a:avLst>
          </a:prstGeom>
          <a:solidFill>
            <a:srgbClr val="FF505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ятиугольник 21"/>
          <p:cNvSpPr/>
          <p:nvPr/>
        </p:nvSpPr>
        <p:spPr>
          <a:xfrm>
            <a:off x="2987824" y="5409220"/>
            <a:ext cx="3312368" cy="1412776"/>
          </a:xfrm>
          <a:prstGeom prst="homePlate">
            <a:avLst>
              <a:gd name="adj" fmla="val 58583"/>
            </a:avLst>
          </a:prstGeom>
          <a:solidFill>
            <a:srgbClr val="FF505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03848" y="2726922"/>
            <a:ext cx="2304256" cy="234026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ГИА, ОГЭ, ЕГЭ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99764" y="2998047"/>
            <a:ext cx="2308340" cy="305780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НСОКО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95680" y="3327826"/>
            <a:ext cx="2312424" cy="247266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PISA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 (образ-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ные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 достижения уч-ся)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03848" y="3613782"/>
            <a:ext cx="2304256" cy="219472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PIRLS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 (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качество чтения и понимания)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3856160"/>
            <a:ext cx="2304256" cy="244843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TIMSSS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 (</a:t>
            </a: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матем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. и ест.-науч. обр.-е)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99764" y="4139104"/>
            <a:ext cx="2308340" cy="233116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ICILS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(</a:t>
            </a: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компьют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. и </a:t>
            </a: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инфр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. грамотность)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03848" y="4405213"/>
            <a:ext cx="2304256" cy="248580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WorldSkills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03848" y="4685692"/>
            <a:ext cx="2304256" cy="219472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QS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 (рейтинг лучших ун-тов мира)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03848" y="4941168"/>
            <a:ext cx="2304256" cy="248580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THE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(рейтинг лучших ун-тов мира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)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03848" y="5517232"/>
            <a:ext cx="2232248" cy="432048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Рейтингование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 наравне с государственными ДОУ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03848" y="6057292"/>
            <a:ext cx="2232248" cy="252028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Учебные программы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203848" y="6345323"/>
            <a:ext cx="2232248" cy="403161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Материально-техническая поддержка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699792" y="3320988"/>
            <a:ext cx="144016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843808" y="2888940"/>
            <a:ext cx="0" cy="432048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843808" y="2888940"/>
            <a:ext cx="351872" cy="0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843808" y="3212976"/>
            <a:ext cx="351872" cy="0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699792" y="4221088"/>
            <a:ext cx="144016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843808" y="3501008"/>
            <a:ext cx="0" cy="792088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843808" y="3501008"/>
            <a:ext cx="351872" cy="0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843808" y="3789040"/>
            <a:ext cx="351872" cy="0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843808" y="4005064"/>
            <a:ext cx="351872" cy="0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843808" y="4293096"/>
            <a:ext cx="351872" cy="0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699792" y="4941168"/>
            <a:ext cx="144016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843808" y="4797152"/>
            <a:ext cx="0" cy="216024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843808" y="4797152"/>
            <a:ext cx="351872" cy="0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843808" y="5013176"/>
            <a:ext cx="351872" cy="0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2719198" y="4530132"/>
            <a:ext cx="476482" cy="0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703876" y="6093296"/>
            <a:ext cx="13993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843808" y="5841268"/>
            <a:ext cx="0" cy="252028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843808" y="5841268"/>
            <a:ext cx="339404" cy="0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2856276" y="6237312"/>
            <a:ext cx="339404" cy="0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856276" y="6597352"/>
            <a:ext cx="339404" cy="0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56276" y="6237312"/>
            <a:ext cx="0" cy="36004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699792" y="6525344"/>
            <a:ext cx="156484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3071460" y="1262443"/>
            <a:ext cx="2652668" cy="438365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Инновационные образовательные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технологии, новая технологическая среда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372200" y="1196752"/>
            <a:ext cx="2664296" cy="5544616"/>
          </a:xfrm>
          <a:prstGeom prst="rect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180975" indent="-180975">
              <a:buAutoNum type="arabicPeriod"/>
              <a:tabLst>
                <a:tab pos="180975" algn="l"/>
              </a:tabLst>
            </a:pP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Создана и апробирована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региональная система оценки качества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дошкольного и общего образования </a:t>
            </a:r>
            <a:r>
              <a:rPr lang="ru-RU" sz="1400" b="1" u="sng" dirty="0">
                <a:solidFill>
                  <a:schemeClr val="tx2"/>
                </a:solidFill>
                <a:latin typeface="Arial Narrow" pitchFamily="34" charset="0"/>
              </a:rPr>
              <a:t>к 2018 году</a:t>
            </a: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;</a:t>
            </a:r>
          </a:p>
          <a:p>
            <a:pPr marL="180975" indent="-180975">
              <a:buAutoNum type="arabicPeriod"/>
              <a:tabLst>
                <a:tab pos="180975" algn="l"/>
              </a:tabLst>
            </a:pPr>
            <a:endParaRPr lang="ru-RU" sz="1000" dirty="0">
              <a:solidFill>
                <a:schemeClr val="tx2"/>
              </a:solidFill>
              <a:latin typeface="Arial Narrow" pitchFamily="34" charset="0"/>
            </a:endParaRPr>
          </a:p>
          <a:p>
            <a:pPr marL="180975" indent="-180975">
              <a:buAutoNum type="arabicPeriod"/>
              <a:tabLst>
                <a:tab pos="180975" algn="l"/>
              </a:tabLst>
            </a:pP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Результаты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исследований знаний и навыков учащихся образовательных организаций Свердловской области в соответствии с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международными программами входят в первые </a:t>
            </a:r>
            <a:r>
              <a:rPr lang="ru-RU" sz="1400" b="1" u="sng" dirty="0">
                <a:solidFill>
                  <a:schemeClr val="tx2"/>
                </a:solidFill>
                <a:latin typeface="Arial Narrow" pitchFamily="34" charset="0"/>
              </a:rPr>
              <a:t>10 результатов по России</a:t>
            </a: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;</a:t>
            </a:r>
          </a:p>
          <a:p>
            <a:pPr marL="180975" indent="-180975">
              <a:buAutoNum type="arabicPeriod"/>
              <a:tabLst>
                <a:tab pos="180975" algn="l"/>
              </a:tabLst>
            </a:pPr>
            <a:endParaRPr lang="ru-RU" sz="1000" dirty="0">
              <a:solidFill>
                <a:schemeClr val="tx2"/>
              </a:solidFill>
              <a:latin typeface="Arial Narrow" pitchFamily="34" charset="0"/>
            </a:endParaRPr>
          </a:p>
          <a:p>
            <a:pPr marL="180975" indent="-180975">
              <a:buAutoNum type="arabicPeriod"/>
              <a:tabLst>
                <a:tab pos="180975" algn="l"/>
              </a:tabLst>
            </a:pP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Свердловская область входит в </a:t>
            </a:r>
            <a:r>
              <a:rPr lang="ru-RU" sz="1400" b="1" u="sng" dirty="0">
                <a:solidFill>
                  <a:schemeClr val="tx2"/>
                </a:solidFill>
                <a:latin typeface="Arial Narrow" pitchFamily="34" charset="0"/>
              </a:rPr>
              <a:t>первые 10 регионов Российской Федерации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по среднему тестовому баллу 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ЕГЭ по математике</a:t>
            </a: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;</a:t>
            </a:r>
          </a:p>
          <a:p>
            <a:pPr marL="180975" indent="-180975">
              <a:buAutoNum type="arabicPeriod"/>
              <a:tabLst>
                <a:tab pos="180975" algn="l"/>
              </a:tabLst>
            </a:pPr>
            <a:endParaRPr lang="ru-RU" sz="1000" dirty="0">
              <a:solidFill>
                <a:schemeClr val="tx2"/>
              </a:solidFill>
              <a:latin typeface="Arial Narrow" pitchFamily="34" charset="0"/>
            </a:endParaRPr>
          </a:p>
          <a:p>
            <a:pPr marL="180975" indent="-180975">
              <a:buAutoNum type="arabicPeriod"/>
              <a:tabLst>
                <a:tab pos="180975" algn="l"/>
              </a:tabLst>
            </a:pP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Свердловская область входит в </a:t>
            </a:r>
            <a:r>
              <a:rPr lang="ru-RU" sz="1400" b="1" u="sng" dirty="0">
                <a:solidFill>
                  <a:schemeClr val="tx2"/>
                </a:solidFill>
                <a:latin typeface="Arial Narrow" pitchFamily="34" charset="0"/>
              </a:rPr>
              <a:t>первые 10 регионов Российской Федерации</a:t>
            </a:r>
            <a:r>
              <a:rPr lang="ru-RU" sz="1400" u="sng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по среднему тестовому баллу 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ЕГЭ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по английскому языку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.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2195736" y="1772816"/>
            <a:ext cx="144016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2339752" y="1484784"/>
            <a:ext cx="0" cy="629022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2339752" y="1484784"/>
            <a:ext cx="731708" cy="0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330227" y="2113806"/>
            <a:ext cx="731708" cy="0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3054496" y="1700808"/>
            <a:ext cx="2669632" cy="644299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Единая региональная информационная система </a:t>
            </a:r>
            <a:r>
              <a:rPr lang="ru-RU" sz="1100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пообъектного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 сбора данных в системе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3371936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Прямая соединительная линия 33"/>
          <p:cNvCxnSpPr/>
          <p:nvPr/>
        </p:nvCxnSpPr>
        <p:spPr>
          <a:xfrm>
            <a:off x="4600464" y="1916832"/>
            <a:ext cx="0" cy="4054760"/>
          </a:xfrm>
          <a:prstGeom prst="line">
            <a:avLst/>
          </a:prstGeom>
          <a:ln w="19050">
            <a:solidFill>
              <a:srgbClr val="05B35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268086" y="1988840"/>
            <a:ext cx="0" cy="4054760"/>
          </a:xfrm>
          <a:prstGeom prst="line">
            <a:avLst/>
          </a:prstGeom>
          <a:ln w="19050">
            <a:solidFill>
              <a:srgbClr val="05B35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926492" y="1988840"/>
            <a:ext cx="0" cy="4054760"/>
          </a:xfrm>
          <a:prstGeom prst="line">
            <a:avLst/>
          </a:prstGeom>
          <a:ln w="19050">
            <a:solidFill>
              <a:srgbClr val="05B35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3596" y="620688"/>
            <a:ext cx="9001953" cy="761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760" y="0"/>
            <a:ext cx="8872240" cy="548680"/>
          </a:xfrm>
          <a:prstGeom prst="rect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2"/>
            <a:ext cx="284095" cy="548682"/>
          </a:xfrm>
          <a:prstGeom prst="rect">
            <a:avLst/>
          </a:prstGeom>
          <a:solidFill>
            <a:srgbClr val="D5E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6554" y="44624"/>
            <a:ext cx="8699942" cy="5796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9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Комплексный проект «Уральская инженерная школа»</a:t>
            </a:r>
            <a:endParaRPr lang="ru-RU" sz="29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596" y="551582"/>
            <a:ext cx="8962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 Narrow" pitchFamily="34" charset="0"/>
              </a:rPr>
              <a:t>Цель: </a:t>
            </a:r>
            <a:r>
              <a:rPr lang="ru-RU" sz="1600" dirty="0" smtClean="0">
                <a:solidFill>
                  <a:schemeClr val="bg1"/>
                </a:solidFill>
                <a:latin typeface="Arial Narrow" pitchFamily="34" charset="0"/>
              </a:rPr>
              <a:t>Создание </a:t>
            </a:r>
            <a:r>
              <a:rPr lang="ru-RU" sz="1600" dirty="0">
                <a:solidFill>
                  <a:schemeClr val="bg1"/>
                </a:solidFill>
                <a:latin typeface="Arial Narrow" pitchFamily="34" charset="0"/>
              </a:rPr>
              <a:t>системы непрерывного технического образования, направленной на подготовку рабочих, научных и инженерных кадров, конкурентоспособных на международном уровне и удовлетворяющих текущим и перспективным потребностям </a:t>
            </a:r>
            <a:r>
              <a:rPr lang="ru-RU" sz="1600" dirty="0" smtClean="0">
                <a:solidFill>
                  <a:schemeClr val="bg1"/>
                </a:solidFill>
                <a:latin typeface="Arial Narrow" pitchFamily="34" charset="0"/>
              </a:rPr>
              <a:t>экономики</a:t>
            </a:r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596" y="4934152"/>
            <a:ext cx="8962900" cy="1807216"/>
          </a:xfrm>
          <a:prstGeom prst="rect">
            <a:avLst/>
          </a:prstGeom>
          <a:solidFill>
            <a:srgbClr val="FF5050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Взаимодействие с предприятиями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438176"/>
            <a:ext cx="1623609" cy="720080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Общее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образование</a:t>
            </a:r>
            <a:endParaRPr lang="ru-RU" sz="1400" dirty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9989" y="1438176"/>
            <a:ext cx="1805987" cy="720080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Среднее </a:t>
            </a:r>
            <a:endParaRPr lang="ru-RU" sz="1400" b="1" dirty="0" smtClean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профессиональное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образование</a:t>
            </a:r>
            <a:endParaRPr lang="ru-RU" sz="1400" b="1" dirty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1438176"/>
            <a:ext cx="1688083" cy="720080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 Narrow" pitchFamily="34" charset="0"/>
                <a:cs typeface="Times New Roman" panose="02020603050405020304" pitchFamily="18" charset="0"/>
              </a:rPr>
              <a:t>Высшее </a:t>
            </a:r>
            <a:endParaRPr lang="ru-RU" sz="1400" b="1" dirty="0" smtClean="0">
              <a:latin typeface="Arial Narrow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образование</a:t>
            </a:r>
            <a:endParaRPr lang="ru-RU" sz="1400" b="1" dirty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24938" y="1438176"/>
            <a:ext cx="1754304" cy="720080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Дополнительное </a:t>
            </a:r>
            <a:endParaRPr lang="ru-RU" sz="1400" b="1" dirty="0" smtClean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профессиональное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образование</a:t>
            </a:r>
            <a:endParaRPr lang="ru-RU" sz="1400" b="1" dirty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51520" y="2242964"/>
            <a:ext cx="8627722" cy="335585"/>
          </a:xfrm>
          <a:prstGeom prst="rect">
            <a:avLst/>
          </a:prstGeom>
          <a:solidFill>
            <a:srgbClr val="B4C7DE"/>
          </a:solidFill>
          <a:ln w="952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Современное материально-техническое оснащение </a:t>
            </a:r>
            <a:r>
              <a:rPr lang="en-US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  <a:sym typeface="Wingdings" pitchFamily="2" charset="2"/>
              </a:rPr>
              <a:t> 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  <a:sym typeface="Wingdings" pitchFamily="2" charset="2"/>
              </a:rPr>
              <a:t>развитие сетевого взаимодействия образовательных организаций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251520" y="2667943"/>
            <a:ext cx="6538018" cy="360040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1300" b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Конкурсы, выставки, </a:t>
            </a:r>
            <a:r>
              <a:rPr lang="ru-RU" dirty="0" smtClean="0"/>
              <a:t>мастерские научно-технической направленности</a:t>
            </a:r>
            <a:endParaRPr lang="ru-RU" dirty="0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251519" y="5013176"/>
            <a:ext cx="1894262" cy="487470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Дни открытых дверей на предприятиях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251519" y="5589240"/>
            <a:ext cx="1881838" cy="487470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 работа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2392653" y="6021288"/>
            <a:ext cx="4400962" cy="288032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>
              <a:spcBef>
                <a:spcPct val="20000"/>
              </a:spcBef>
              <a:buFont typeface="Arial" pitchFamily="34" charset="0"/>
              <a:buNone/>
              <a:defRPr sz="1300" b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ru-RU" dirty="0"/>
              <a:t>Целевой прием студентов</a:t>
            </a: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7092280" y="3927641"/>
            <a:ext cx="1803058" cy="465174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1300" b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Открытые мастерские в МО</a:t>
            </a:r>
            <a:endParaRPr lang="ru-RU" dirty="0"/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7032972" y="5973725"/>
            <a:ext cx="1898320" cy="576064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1300" b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Расширение системы наставничества</a:t>
            </a: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2411760" y="3962650"/>
            <a:ext cx="2088232" cy="360040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1300" b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WorldSkills</a:t>
            </a:r>
            <a:endParaRPr lang="ru-RU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2134325" y="1677058"/>
            <a:ext cx="258328" cy="242316"/>
          </a:xfrm>
          <a:prstGeom prst="rightArrow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4468093" y="1688356"/>
            <a:ext cx="258328" cy="242316"/>
          </a:xfrm>
          <a:prstGeom prst="rightArrow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6793615" y="1688356"/>
            <a:ext cx="258328" cy="242316"/>
          </a:xfrm>
          <a:prstGeom prst="rightArrow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дзаголовок 2"/>
          <p:cNvSpPr txBox="1">
            <a:spLocks/>
          </p:cNvSpPr>
          <p:nvPr/>
        </p:nvSpPr>
        <p:spPr>
          <a:xfrm>
            <a:off x="266700" y="3112504"/>
            <a:ext cx="1918150" cy="522738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1300" b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Привлечение </a:t>
            </a:r>
            <a:r>
              <a:rPr lang="ru-RU" dirty="0"/>
              <a:t>преподавателей </a:t>
            </a:r>
            <a:r>
              <a:rPr lang="ru-RU" dirty="0" smtClean="0"/>
              <a:t>вузов </a:t>
            </a:r>
            <a:endParaRPr lang="ru-RU" dirty="0"/>
          </a:p>
        </p:txBody>
      </p:sp>
      <p:sp>
        <p:nvSpPr>
          <p:cNvPr id="38" name="Подзаголовок 2"/>
          <p:cNvSpPr txBox="1">
            <a:spLocks/>
          </p:cNvSpPr>
          <p:nvPr/>
        </p:nvSpPr>
        <p:spPr>
          <a:xfrm>
            <a:off x="251519" y="3775202"/>
            <a:ext cx="1930265" cy="938446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1300" b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Тестирование в </a:t>
            </a:r>
            <a:r>
              <a:rPr lang="ru-RU" dirty="0"/>
              <a:t>начальной </a:t>
            </a:r>
            <a:r>
              <a:rPr lang="ru-RU" dirty="0" smtClean="0"/>
              <a:t>школе </a:t>
            </a:r>
            <a:r>
              <a:rPr lang="ru-RU" dirty="0"/>
              <a:t>для выявления </a:t>
            </a:r>
          </a:p>
          <a:p>
            <a:r>
              <a:rPr lang="ru-RU" dirty="0"/>
              <a:t>способностей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411759" y="5506638"/>
            <a:ext cx="4381855" cy="451150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Партнерские образовательные программы, дуальное образование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400525" y="3135414"/>
            <a:ext cx="4389013" cy="692497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Профессионально-общественная аккредитация образовательных программ и независимая сертификация профессиональных квалификаций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411760" y="4986689"/>
            <a:ext cx="4377778" cy="492443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Международные стажировки 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в учебные заведения-партнеры и на 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предприятия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686525" y="3916470"/>
            <a:ext cx="2103013" cy="952690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Гармонизация программ прикладного </a:t>
            </a:r>
            <a:r>
              <a:rPr lang="ru-RU" sz="1300" b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бакалавриата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 с 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СПО 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и технологической магистратуры; </a:t>
            </a:r>
            <a:r>
              <a:rPr lang="es-ES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CDIO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, </a:t>
            </a:r>
            <a: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ESG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051943" y="4975569"/>
            <a:ext cx="1866649" cy="384049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Б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азовые кафедры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031158" y="5423612"/>
            <a:ext cx="1898320" cy="486570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Корпоративные университеты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113197" y="2924944"/>
            <a:ext cx="1785975" cy="720080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Учебные центры 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прикладных компетенций</a:t>
            </a:r>
          </a:p>
        </p:txBody>
      </p:sp>
      <p:sp>
        <p:nvSpPr>
          <p:cNvPr id="50" name="Стрелка вправо 49"/>
          <p:cNvSpPr/>
          <p:nvPr/>
        </p:nvSpPr>
        <p:spPr>
          <a:xfrm rot="5400000">
            <a:off x="-1331673" y="3357979"/>
            <a:ext cx="2880321" cy="142048"/>
          </a:xfrm>
          <a:prstGeom prst="rightArrow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 rot="5400000">
            <a:off x="7597319" y="3357977"/>
            <a:ext cx="2880321" cy="142048"/>
          </a:xfrm>
          <a:prstGeom prst="rightArrow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30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760" y="0"/>
            <a:ext cx="8872240" cy="548680"/>
          </a:xfrm>
          <a:prstGeom prst="rect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2"/>
            <a:ext cx="284095" cy="548682"/>
          </a:xfrm>
          <a:prstGeom prst="rect">
            <a:avLst/>
          </a:prstGeom>
          <a:solidFill>
            <a:srgbClr val="D5E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6554" y="44624"/>
            <a:ext cx="8699942" cy="57965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9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Взаимосвязь КП «Уральская инженерная школа» с приоритетами Стратегии</a:t>
            </a:r>
            <a:endParaRPr lang="ru-RU" sz="29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67" name="Прямоугольник 266"/>
          <p:cNvSpPr/>
          <p:nvPr/>
        </p:nvSpPr>
        <p:spPr>
          <a:xfrm>
            <a:off x="301254" y="695018"/>
            <a:ext cx="2371700" cy="523220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Цель 1.1.: Конкурентоспособность образования на мировом уровне</a:t>
            </a:r>
          </a:p>
        </p:txBody>
      </p:sp>
      <p:sp>
        <p:nvSpPr>
          <p:cNvPr id="268" name="Прямоугольник 267"/>
          <p:cNvSpPr/>
          <p:nvPr/>
        </p:nvSpPr>
        <p:spPr>
          <a:xfrm>
            <a:off x="307894" y="2452484"/>
            <a:ext cx="2365060" cy="386896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Цель 1.2.: Улучшение здоровья населения</a:t>
            </a:r>
          </a:p>
        </p:txBody>
      </p:sp>
      <p:sp>
        <p:nvSpPr>
          <p:cNvPr id="269" name="Прямоугольник 268"/>
          <p:cNvSpPr/>
          <p:nvPr/>
        </p:nvSpPr>
        <p:spPr>
          <a:xfrm>
            <a:off x="300171" y="3933764"/>
            <a:ext cx="2444791" cy="401976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Цель 1.3.: Новая жилищная политика</a:t>
            </a:r>
          </a:p>
        </p:txBody>
      </p:sp>
      <p:sp>
        <p:nvSpPr>
          <p:cNvPr id="270" name="Прямоугольник 269"/>
          <p:cNvSpPr/>
          <p:nvPr/>
        </p:nvSpPr>
        <p:spPr>
          <a:xfrm>
            <a:off x="307895" y="4903511"/>
            <a:ext cx="2437068" cy="368333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Цель 1.4.: Комфортная среда для жизни</a:t>
            </a:r>
          </a:p>
        </p:txBody>
      </p:sp>
      <p:sp>
        <p:nvSpPr>
          <p:cNvPr id="275" name="Прямоугольник 274"/>
          <p:cNvSpPr/>
          <p:nvPr/>
        </p:nvSpPr>
        <p:spPr>
          <a:xfrm>
            <a:off x="899592" y="6329539"/>
            <a:ext cx="7056784" cy="432048"/>
          </a:xfrm>
          <a:prstGeom prst="rect">
            <a:avLst/>
          </a:prstGeom>
          <a:solidFill>
            <a:srgbClr val="FF5050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Комплексный проект «Уральская инженерная школа»</a:t>
            </a:r>
          </a:p>
        </p:txBody>
      </p:sp>
      <p:sp>
        <p:nvSpPr>
          <p:cNvPr id="276" name="Прямоугольник 275"/>
          <p:cNvSpPr/>
          <p:nvPr/>
        </p:nvSpPr>
        <p:spPr>
          <a:xfrm>
            <a:off x="584721" y="1268761"/>
            <a:ext cx="2088233" cy="251194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Педагогические кадры XXI века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77" name="Прямоугольник 276"/>
          <p:cNvSpPr/>
          <p:nvPr/>
        </p:nvSpPr>
        <p:spPr>
          <a:xfrm>
            <a:off x="584721" y="1587272"/>
            <a:ext cx="2088233" cy="401565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Качество образования как основа благополучия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78" name="Прямоугольник 277"/>
          <p:cNvSpPr/>
          <p:nvPr/>
        </p:nvSpPr>
        <p:spPr>
          <a:xfrm>
            <a:off x="584721" y="2882166"/>
            <a:ext cx="2088233" cy="560966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Ранняя диагностика и первичная медицинская помощь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79" name="Прямоугольник 278"/>
          <p:cNvSpPr/>
          <p:nvPr/>
        </p:nvSpPr>
        <p:spPr>
          <a:xfrm>
            <a:off x="584721" y="3499323"/>
            <a:ext cx="2088233" cy="384893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Культура здорового образа жизни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80" name="Прямоугольник 279"/>
          <p:cNvSpPr/>
          <p:nvPr/>
        </p:nvSpPr>
        <p:spPr>
          <a:xfrm>
            <a:off x="547651" y="4393729"/>
            <a:ext cx="2197311" cy="432643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Доступное жилье для уральских семей</a:t>
            </a:r>
          </a:p>
        </p:txBody>
      </p:sp>
      <p:sp>
        <p:nvSpPr>
          <p:cNvPr id="282" name="Прямоугольник 281"/>
          <p:cNvSpPr/>
          <p:nvPr/>
        </p:nvSpPr>
        <p:spPr>
          <a:xfrm>
            <a:off x="512713" y="5713511"/>
            <a:ext cx="2232249" cy="307777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Активное долголетие</a:t>
            </a:r>
          </a:p>
        </p:txBody>
      </p:sp>
      <p:sp>
        <p:nvSpPr>
          <p:cNvPr id="283" name="Прямоугольник 282"/>
          <p:cNvSpPr/>
          <p:nvPr/>
        </p:nvSpPr>
        <p:spPr>
          <a:xfrm>
            <a:off x="512713" y="5332263"/>
            <a:ext cx="2232249" cy="307777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Культурное пространство</a:t>
            </a:r>
          </a:p>
        </p:txBody>
      </p:sp>
      <p:sp>
        <p:nvSpPr>
          <p:cNvPr id="290" name="Прямоугольник 289"/>
          <p:cNvSpPr/>
          <p:nvPr/>
        </p:nvSpPr>
        <p:spPr>
          <a:xfrm>
            <a:off x="3381504" y="1844824"/>
            <a:ext cx="2342624" cy="480328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Цель 2.2.: Инновационный центр России</a:t>
            </a:r>
          </a:p>
        </p:txBody>
      </p:sp>
      <p:sp>
        <p:nvSpPr>
          <p:cNvPr id="291" name="Прямоугольник 290"/>
          <p:cNvSpPr/>
          <p:nvPr/>
        </p:nvSpPr>
        <p:spPr>
          <a:xfrm>
            <a:off x="3381505" y="2852936"/>
            <a:ext cx="2342624" cy="404939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Цель 2.3.: Кадры для новой экономики</a:t>
            </a:r>
          </a:p>
        </p:txBody>
      </p:sp>
      <p:sp>
        <p:nvSpPr>
          <p:cNvPr id="292" name="Прямоугольник 291"/>
          <p:cNvSpPr/>
          <p:nvPr/>
        </p:nvSpPr>
        <p:spPr>
          <a:xfrm>
            <a:off x="3375785" y="3875797"/>
            <a:ext cx="2348344" cy="451793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Цель 2.4.: Лучшие условия для ведения бизнеса</a:t>
            </a:r>
          </a:p>
        </p:txBody>
      </p:sp>
      <p:sp>
        <p:nvSpPr>
          <p:cNvPr id="293" name="Прямоугольник 292"/>
          <p:cNvSpPr/>
          <p:nvPr/>
        </p:nvSpPr>
        <p:spPr>
          <a:xfrm>
            <a:off x="3666620" y="1405533"/>
            <a:ext cx="2082519" cy="295275"/>
          </a:xfrm>
          <a:prstGeom prst="rect">
            <a:avLst/>
          </a:prstGeom>
          <a:solidFill>
            <a:srgbClr val="FF5050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Новые рынки</a:t>
            </a:r>
          </a:p>
        </p:txBody>
      </p:sp>
      <p:sp>
        <p:nvSpPr>
          <p:cNvPr id="294" name="Прямоугольник 293"/>
          <p:cNvSpPr/>
          <p:nvPr/>
        </p:nvSpPr>
        <p:spPr>
          <a:xfrm>
            <a:off x="3666621" y="2420888"/>
            <a:ext cx="2057508" cy="279185"/>
          </a:xfrm>
          <a:prstGeom prst="rect">
            <a:avLst/>
          </a:prstGeom>
          <a:solidFill>
            <a:srgbClr val="FF5050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Уральский </a:t>
            </a:r>
            <a:r>
              <a:rPr lang="ru-RU" sz="1200" dirty="0" err="1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технополис</a:t>
            </a:r>
            <a:endParaRPr lang="en-US" sz="1200" dirty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95" name="Прямоугольник 294"/>
          <p:cNvSpPr/>
          <p:nvPr/>
        </p:nvSpPr>
        <p:spPr>
          <a:xfrm>
            <a:off x="3666620" y="3351666"/>
            <a:ext cx="2057508" cy="451793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Сбалансированный рынок труда</a:t>
            </a:r>
          </a:p>
        </p:txBody>
      </p:sp>
      <p:sp>
        <p:nvSpPr>
          <p:cNvPr id="296" name="Прямоугольник 295"/>
          <p:cNvSpPr/>
          <p:nvPr/>
        </p:nvSpPr>
        <p:spPr>
          <a:xfrm>
            <a:off x="3666619" y="4410002"/>
            <a:ext cx="2057509" cy="441229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Импульс для предпринимательства</a:t>
            </a:r>
          </a:p>
        </p:txBody>
      </p:sp>
      <p:sp>
        <p:nvSpPr>
          <p:cNvPr id="305" name="Прямоугольник 304"/>
          <p:cNvSpPr/>
          <p:nvPr/>
        </p:nvSpPr>
        <p:spPr>
          <a:xfrm>
            <a:off x="3381504" y="695018"/>
            <a:ext cx="2372783" cy="611141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Цель 2.1.: Глобальная конкурентоспособность промышленности</a:t>
            </a:r>
          </a:p>
        </p:txBody>
      </p:sp>
      <p:sp>
        <p:nvSpPr>
          <p:cNvPr id="306" name="Прямоугольник 305"/>
          <p:cNvSpPr/>
          <p:nvPr/>
        </p:nvSpPr>
        <p:spPr>
          <a:xfrm>
            <a:off x="6540541" y="691452"/>
            <a:ext cx="2348470" cy="523220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Цель 3.1.: Территории опережающего экономического развития</a:t>
            </a:r>
          </a:p>
        </p:txBody>
      </p:sp>
      <p:sp>
        <p:nvSpPr>
          <p:cNvPr id="307" name="Прямоугольник 306"/>
          <p:cNvSpPr/>
          <p:nvPr/>
        </p:nvSpPr>
        <p:spPr>
          <a:xfrm>
            <a:off x="6505153" y="2280426"/>
            <a:ext cx="2348470" cy="410777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Цель 3.2.: Сбалансированное развитие территорий</a:t>
            </a:r>
          </a:p>
        </p:txBody>
      </p:sp>
      <p:sp>
        <p:nvSpPr>
          <p:cNvPr id="308" name="Прямоугольник 307"/>
          <p:cNvSpPr/>
          <p:nvPr/>
        </p:nvSpPr>
        <p:spPr>
          <a:xfrm>
            <a:off x="6503421" y="3624087"/>
            <a:ext cx="2351302" cy="502408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Цель 3.3.: Коммуникации для новой экономики</a:t>
            </a:r>
          </a:p>
        </p:txBody>
      </p:sp>
      <p:sp>
        <p:nvSpPr>
          <p:cNvPr id="309" name="Прямоугольник 308"/>
          <p:cNvSpPr/>
          <p:nvPr/>
        </p:nvSpPr>
        <p:spPr>
          <a:xfrm>
            <a:off x="6487066" y="5157192"/>
            <a:ext cx="2351301" cy="451793"/>
          </a:xfrm>
          <a:prstGeom prst="rect">
            <a:avLst/>
          </a:prstGeom>
          <a:solidFill>
            <a:srgbClr val="05B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Цель 3.4.: Устойчивое экологическое развитие</a:t>
            </a:r>
          </a:p>
        </p:txBody>
      </p:sp>
      <p:sp>
        <p:nvSpPr>
          <p:cNvPr id="310" name="Прямоугольник 309"/>
          <p:cNvSpPr/>
          <p:nvPr/>
        </p:nvSpPr>
        <p:spPr>
          <a:xfrm>
            <a:off x="6771103" y="1268760"/>
            <a:ext cx="2082520" cy="432048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Новая индустриальная инфраструктура</a:t>
            </a:r>
          </a:p>
        </p:txBody>
      </p:sp>
      <p:sp>
        <p:nvSpPr>
          <p:cNvPr id="311" name="Прямоугольник 310"/>
          <p:cNvSpPr/>
          <p:nvPr/>
        </p:nvSpPr>
        <p:spPr>
          <a:xfrm>
            <a:off x="6766500" y="2771456"/>
            <a:ext cx="2087124" cy="417487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Развитие агропромышленных компетенций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12" name="Прямоугольник 311"/>
          <p:cNvSpPr/>
          <p:nvPr/>
        </p:nvSpPr>
        <p:spPr>
          <a:xfrm>
            <a:off x="6766500" y="4187016"/>
            <a:ext cx="2087123" cy="393394"/>
          </a:xfrm>
          <a:prstGeom prst="rect">
            <a:avLst/>
          </a:prstGeom>
          <a:solidFill>
            <a:srgbClr val="FF5050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Международный транспортно-логистический </a:t>
            </a:r>
            <a:r>
              <a:rPr lang="ru-RU" sz="1200" dirty="0" err="1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хаб</a:t>
            </a:r>
            <a:endParaRPr lang="ru-RU" sz="1200" dirty="0">
              <a:solidFill>
                <a:schemeClr val="bg1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13" name="Прямоугольник 312"/>
          <p:cNvSpPr/>
          <p:nvPr/>
        </p:nvSpPr>
        <p:spPr>
          <a:xfrm>
            <a:off x="6766501" y="5671409"/>
            <a:ext cx="2064142" cy="307777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Чистая среда</a:t>
            </a:r>
          </a:p>
        </p:txBody>
      </p:sp>
      <p:sp>
        <p:nvSpPr>
          <p:cNvPr id="314" name="Прямоугольник 313"/>
          <p:cNvSpPr/>
          <p:nvPr/>
        </p:nvSpPr>
        <p:spPr>
          <a:xfrm>
            <a:off x="6771103" y="1772816"/>
            <a:ext cx="2082520" cy="432048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Екатеринбург – глобальный город</a:t>
            </a:r>
          </a:p>
        </p:txBody>
      </p:sp>
      <p:sp>
        <p:nvSpPr>
          <p:cNvPr id="315" name="Прямоугольник 314"/>
          <p:cNvSpPr/>
          <p:nvPr/>
        </p:nvSpPr>
        <p:spPr>
          <a:xfrm>
            <a:off x="6766500" y="3262301"/>
            <a:ext cx="2087123" cy="279185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Традиции Среднего Урала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16" name="Прямоугольник 315"/>
          <p:cNvSpPr/>
          <p:nvPr/>
        </p:nvSpPr>
        <p:spPr>
          <a:xfrm>
            <a:off x="6766500" y="4653767"/>
            <a:ext cx="2064142" cy="441001"/>
          </a:xfrm>
          <a:prstGeom prst="rect">
            <a:avLst/>
          </a:prstGeom>
          <a:solidFill>
            <a:srgbClr val="B4C7DE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Транспортная доступность населения</a:t>
            </a:r>
          </a:p>
        </p:txBody>
      </p:sp>
      <p:sp>
        <p:nvSpPr>
          <p:cNvPr id="317" name="Прямоугольник 316"/>
          <p:cNvSpPr/>
          <p:nvPr/>
        </p:nvSpPr>
        <p:spPr>
          <a:xfrm>
            <a:off x="590435" y="2062567"/>
            <a:ext cx="2082519" cy="295275"/>
          </a:xfrm>
          <a:prstGeom prst="rect">
            <a:avLst/>
          </a:prstGeom>
          <a:noFill/>
          <a:ln>
            <a:solidFill>
              <a:srgbClr val="FF5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FF5050"/>
                </a:solidFill>
                <a:latin typeface="Arial Narrow" pitchFamily="34" charset="0"/>
                <a:cs typeface="Times New Roman" panose="02020603050405020304" pitchFamily="18" charset="0"/>
              </a:rPr>
              <a:t>Уральская инженерная школа</a:t>
            </a:r>
            <a:endParaRPr lang="ru-RU" sz="1200" dirty="0">
              <a:solidFill>
                <a:srgbClr val="FF505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19" name="Соединительная линия уступом 318"/>
          <p:cNvCxnSpPr>
            <a:stCxn id="275" idx="1"/>
            <a:endCxn id="276" idx="1"/>
          </p:cNvCxnSpPr>
          <p:nvPr/>
        </p:nvCxnSpPr>
        <p:spPr>
          <a:xfrm rot="10800000">
            <a:off x="584722" y="1394359"/>
            <a:ext cx="314871" cy="5151205"/>
          </a:xfrm>
          <a:prstGeom prst="bentConnector3">
            <a:avLst>
              <a:gd name="adj1" fmla="val 239361"/>
            </a:avLst>
          </a:prstGeom>
          <a:ln w="190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Соединительная линия уступом 323"/>
          <p:cNvCxnSpPr>
            <a:stCxn id="275" idx="0"/>
            <a:endCxn id="296" idx="1"/>
          </p:cNvCxnSpPr>
          <p:nvPr/>
        </p:nvCxnSpPr>
        <p:spPr>
          <a:xfrm rot="16200000" flipV="1">
            <a:off x="3197841" y="5099395"/>
            <a:ext cx="1698922" cy="761365"/>
          </a:xfrm>
          <a:prstGeom prst="bentConnector4">
            <a:avLst>
              <a:gd name="adj1" fmla="val -2892"/>
              <a:gd name="adj2" fmla="val 166286"/>
            </a:avLst>
          </a:prstGeom>
          <a:ln w="190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Соединительная линия уступом 327"/>
          <p:cNvCxnSpPr>
            <a:stCxn id="275" idx="0"/>
            <a:endCxn id="295" idx="1"/>
          </p:cNvCxnSpPr>
          <p:nvPr/>
        </p:nvCxnSpPr>
        <p:spPr>
          <a:xfrm rot="16200000" flipV="1">
            <a:off x="2671314" y="4572869"/>
            <a:ext cx="2751976" cy="761364"/>
          </a:xfrm>
          <a:prstGeom prst="bentConnector4">
            <a:avLst>
              <a:gd name="adj1" fmla="val -698"/>
              <a:gd name="adj2" fmla="val 166285"/>
            </a:avLst>
          </a:prstGeom>
          <a:ln w="190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Соединительная линия уступом 331"/>
          <p:cNvCxnSpPr>
            <a:stCxn id="275" idx="0"/>
            <a:endCxn id="293" idx="1"/>
          </p:cNvCxnSpPr>
          <p:nvPr/>
        </p:nvCxnSpPr>
        <p:spPr>
          <a:xfrm rot="16200000" flipV="1">
            <a:off x="1659118" y="3560673"/>
            <a:ext cx="4776368" cy="761364"/>
          </a:xfrm>
          <a:prstGeom prst="bentConnector4">
            <a:avLst>
              <a:gd name="adj1" fmla="val -397"/>
              <a:gd name="adj2" fmla="val 166285"/>
            </a:avLst>
          </a:prstGeom>
          <a:ln w="190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Соединительная линия уступом 335"/>
          <p:cNvCxnSpPr>
            <a:stCxn id="275" idx="0"/>
            <a:endCxn id="294" idx="1"/>
          </p:cNvCxnSpPr>
          <p:nvPr/>
        </p:nvCxnSpPr>
        <p:spPr>
          <a:xfrm rot="16200000" flipV="1">
            <a:off x="2162774" y="4064328"/>
            <a:ext cx="3769058" cy="761363"/>
          </a:xfrm>
          <a:prstGeom prst="bentConnector4">
            <a:avLst>
              <a:gd name="adj1" fmla="val -931"/>
              <a:gd name="adj2" fmla="val 166286"/>
            </a:avLst>
          </a:prstGeom>
          <a:ln w="190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Соединительная линия уступом 339"/>
          <p:cNvCxnSpPr>
            <a:stCxn id="275" idx="3"/>
            <a:endCxn id="310" idx="3"/>
          </p:cNvCxnSpPr>
          <p:nvPr/>
        </p:nvCxnSpPr>
        <p:spPr>
          <a:xfrm flipV="1">
            <a:off x="7956376" y="1484784"/>
            <a:ext cx="897247" cy="5060779"/>
          </a:xfrm>
          <a:prstGeom prst="bentConnector3">
            <a:avLst>
              <a:gd name="adj1" fmla="val 125478"/>
            </a:avLst>
          </a:prstGeom>
          <a:ln w="190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Соединительная линия уступом 343"/>
          <p:cNvCxnSpPr>
            <a:stCxn id="275" idx="3"/>
            <a:endCxn id="314" idx="3"/>
          </p:cNvCxnSpPr>
          <p:nvPr/>
        </p:nvCxnSpPr>
        <p:spPr>
          <a:xfrm flipV="1">
            <a:off x="7956376" y="1988840"/>
            <a:ext cx="897247" cy="4556723"/>
          </a:xfrm>
          <a:prstGeom prst="bentConnector3">
            <a:avLst>
              <a:gd name="adj1" fmla="val 125478"/>
            </a:avLst>
          </a:prstGeom>
          <a:ln w="190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8754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2443</TotalTime>
  <Words>1044</Words>
  <Application>Microsoft Office PowerPoint</Application>
  <PresentationFormat>Экран (4:3)</PresentationFormat>
  <Paragraphs>222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1_Тема Office</vt:lpstr>
      <vt:lpstr>Конкурентоспособность образования на мировом уровне: приоритет Стратегии-2030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Эксперт Урал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Павел Дмитриевич</dc:creator>
  <cp:lastModifiedBy>Эксперт-Урал, Полоцкая Людмила</cp:lastModifiedBy>
  <cp:revision>179</cp:revision>
  <cp:lastPrinted>2014-12-15T12:45:00Z</cp:lastPrinted>
  <dcterms:created xsi:type="dcterms:W3CDTF">2014-06-03T06:51:56Z</dcterms:created>
  <dcterms:modified xsi:type="dcterms:W3CDTF">2015-10-21T08:11:06Z</dcterms:modified>
</cp:coreProperties>
</file>