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5" r:id="rId11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5;&#1056;&#1054;&#1045;&#1050;&#1058;&#1067;\&#1041;&#1083;&#1072;&#1075;&#1086;&#1090;&#1074;&#1086;&#1088;&#1080;&#1090;&#1077;&#1083;&#1100;&#1085;&#1086;&#1089;&#1090;&#1100;\2016\&#1056;&#1072;&#1073;&#1086;&#1090;&#1072;\&#1088;&#1072;&#1073;&#1086;&#1095;&#1080;&#1081;_03.0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5;&#1056;&#1054;&#1045;&#1050;&#1058;&#1067;\&#1041;&#1083;&#1072;&#1075;&#1086;&#1090;&#1074;&#1086;&#1088;&#1080;&#1090;&#1077;&#1083;&#1100;&#1085;&#1086;&#1089;&#1090;&#1100;\2016\&#1056;&#1072;&#1073;&#1086;&#1090;&#1072;\&#1088;&#1072;&#1073;&#1086;&#1095;&#1080;&#1081;_03.0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5;&#1056;&#1054;&#1045;&#1050;&#1058;&#1067;\&#1041;&#1083;&#1072;&#1075;&#1086;&#1090;&#1074;&#1086;&#1088;&#1080;&#1090;&#1077;&#1083;&#1100;&#1085;&#1086;&#1089;&#1090;&#1100;\2016\&#1056;&#1072;&#1073;&#1086;&#1090;&#1072;\&#1088;&#1072;&#1073;&#1086;&#1095;&#1080;&#1081;_03.0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5;&#1056;&#1054;&#1045;&#1050;&#1058;&#1067;\&#1041;&#1083;&#1072;&#1075;&#1086;&#1090;&#1074;&#1086;&#1088;&#1080;&#1090;&#1077;&#1083;&#1100;&#1085;&#1086;&#1089;&#1090;&#1100;\2016\&#1056;&#1072;&#1073;&#1086;&#1090;&#1072;\&#1088;&#1072;&#1073;&#1086;&#1095;&#1080;&#1081;_03.07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5;&#1056;&#1054;&#1045;&#1050;&#1058;&#1067;\&#1041;&#1083;&#1072;&#1075;&#1086;&#1090;&#1074;&#1086;&#1088;&#1080;&#1090;&#1077;&#1083;&#1100;&#1085;&#1086;&#1089;&#1090;&#1100;\2016\&#1056;&#1072;&#1073;&#1086;&#1090;&#1072;\&#1088;&#1072;&#1073;&#1086;&#1095;&#1080;&#1081;_03.0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5;&#1056;&#1054;&#1045;&#1050;&#1058;&#1067;\&#1041;&#1083;&#1072;&#1075;&#1086;&#1090;&#1074;&#1086;&#1088;&#1080;&#1090;&#1077;&#1083;&#1100;&#1085;&#1086;&#1089;&#1090;&#1100;\2016\&#1056;&#1072;&#1073;&#1086;&#1090;&#1072;\&#1088;&#1072;&#1073;&#1086;&#1095;&#1080;&#1081;_03.0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5;&#1056;&#1054;&#1045;&#1050;&#1058;&#1067;\&#1041;&#1083;&#1072;&#1075;&#1086;&#1090;&#1074;&#1086;&#1088;&#1080;&#1090;&#1077;&#1083;&#1100;&#1085;&#1086;&#1089;&#1090;&#1100;\2016\&#1055;&#1091;&#1073;&#1083;&#1080;&#1082;&#1072;&#1094;&#1080;&#1103;\&#1041;&#1083;&#1072;&#1075;&#1086;&#1090;&#1086;&#1074;&#1086;&#1088;&#1080;&#1090;&#1077;&#1083;&#1100;&#1085;&#1086;&#1089;&#1090;&#1100;_2016_&#1080;&#1085;&#1092;&#1086;&#1075;&#1088;&#1072;&#1092;&#1080;&#1082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5;&#1056;&#1054;&#1045;&#1050;&#1058;&#1067;\&#1041;&#1083;&#1072;&#1075;&#1086;&#1090;&#1074;&#1086;&#1088;&#1080;&#1090;&#1077;&#1083;&#1100;&#1085;&#1086;&#1089;&#1090;&#1100;\2016\&#1056;&#1072;&#1073;&#1086;&#1090;&#1072;\&#1041;&#1083;&#1072;&#1075;&#1086;&#1090;&#1086;&#1074;&#1086;&#1088;&#1080;&#1090;&#1077;&#1083;&#1100;&#1085;&#1086;&#1089;&#1090;&#1100;_2016_&#1057;&#1090;&#1088;&#1091;&#1082;&#1090;&#1091;&#1088;&#1072;%20&#1073;&#1083;&#1072;&#1075;&#1086;&#1087;&#1086;&#1083;&#1091;&#1095;&#1072;&#1090;&#1077;&#1083;&#1077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5;&#1056;&#1054;&#1045;&#1050;&#1058;&#1067;\&#1041;&#1083;&#1072;&#1075;&#1086;&#1090;&#1074;&#1086;&#1088;&#1080;&#1090;&#1077;&#1083;&#1100;&#1085;&#1086;&#1089;&#1090;&#1100;\2016\&#1056;&#1072;&#1073;&#1086;&#1090;&#1072;\&#1088;&#1072;&#1073;&#1086;&#1095;&#1080;&#1081;_03.0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5;&#1056;&#1054;&#1045;&#1050;&#1058;&#1067;\&#1041;&#1083;&#1072;&#1075;&#1086;&#1090;&#1074;&#1086;&#1088;&#1080;&#1090;&#1077;&#1083;&#1100;&#1085;&#1086;&#1089;&#1090;&#1100;\2016\&#1056;&#1072;&#1073;&#1086;&#1090;&#1072;\&#1088;&#1072;&#1073;&#1086;&#1095;&#1080;&#1081;_03.0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5;&#1056;&#1054;&#1045;&#1050;&#1058;&#1067;\&#1041;&#1083;&#1072;&#1075;&#1086;&#1090;&#1074;&#1086;&#1088;&#1080;&#1090;&#1077;&#1083;&#1100;&#1085;&#1086;&#1089;&#1090;&#1100;\2016\&#1055;&#1091;&#1073;&#1083;&#1080;&#1082;&#1072;&#1094;&#1080;&#1103;\&#1041;&#1083;&#1072;&#1075;&#1086;&#1090;&#1086;&#1074;&#1086;&#1088;&#1080;&#1090;&#1077;&#1083;&#1100;&#1085;&#1086;&#1089;&#1090;&#1100;_2016_&#1080;&#1085;&#1092;&#1086;&#1075;&#1088;&#1072;&#1092;&#1080;&#1082;&#1072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5;&#1056;&#1054;&#1045;&#1050;&#1058;&#1067;\&#1041;&#1083;&#1072;&#1075;&#1086;&#1090;&#1074;&#1086;&#1088;&#1080;&#1090;&#1077;&#1083;&#1100;&#1085;&#1086;&#1089;&#1090;&#1100;\2016\&#1056;&#1072;&#1073;&#1086;&#1090;&#1072;\&#1088;&#1072;&#1073;&#1086;&#1095;&#1080;&#1081;_03.0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555336832895891E-2"/>
          <c:y val="0.12731481481481483"/>
          <c:w val="0.46388888888888891"/>
          <c:h val="0.773148148148148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'На вёрстку'!$B$5:$B$10</c:f>
              <c:strCache>
                <c:ptCount val="6"/>
                <c:pt idx="0">
                  <c:v>Промышленность</c:v>
                </c:pt>
                <c:pt idx="1">
                  <c:v>Телекоммуникации, связь, IT</c:v>
                </c:pt>
                <c:pt idx="2">
                  <c:v>Торговля и услуги</c:v>
                </c:pt>
                <c:pt idx="3">
                  <c:v>Строительство</c:v>
                </c:pt>
                <c:pt idx="4">
                  <c:v>Банки</c:v>
                </c:pt>
                <c:pt idx="5">
                  <c:v>Электроэнергетика</c:v>
                </c:pt>
              </c:strCache>
            </c:strRef>
          </c:cat>
          <c:val>
            <c:numRef>
              <c:f>'На вёрстку'!$C$5:$C$10</c:f>
              <c:numCache>
                <c:formatCode>0</c:formatCode>
                <c:ptCount val="6"/>
                <c:pt idx="0">
                  <c:v>33.333333333333336</c:v>
                </c:pt>
                <c:pt idx="1">
                  <c:v>19.047619047619047</c:v>
                </c:pt>
                <c:pt idx="2">
                  <c:v>19.047619047619047</c:v>
                </c:pt>
                <c:pt idx="3">
                  <c:v>14.285714285714286</c:v>
                </c:pt>
                <c:pt idx="4">
                  <c:v>9.5238095238095237</c:v>
                </c:pt>
                <c:pt idx="5">
                  <c:v>4.7619047619047619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004308836395452"/>
          <c:y val="8.1030183727034119E-2"/>
          <c:w val="0.45217913385826769"/>
          <c:h val="0.8934951881014873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ИНФОГРАФИКА!$B$120:$E$120</c:f>
              <c:strCache>
                <c:ptCount val="4"/>
                <c:pt idx="0">
                  <c:v>КВ курирует PR-отдел</c:v>
                </c:pt>
                <c:pt idx="1">
                  <c:v>Организован комитет из числа сотрудников</c:v>
                </c:pt>
                <c:pt idx="2">
                  <c:v>КВ курирует HR-отдел</c:v>
                </c:pt>
                <c:pt idx="3">
                  <c:v>Руководство поддерживает разовые инициативы сотрудников</c:v>
                </c:pt>
              </c:strCache>
            </c:strRef>
          </c:cat>
          <c:val>
            <c:numRef>
              <c:f>ИНФОГРАФИКА!$B$122:$E$122</c:f>
              <c:numCache>
                <c:formatCode>0.0</c:formatCode>
                <c:ptCount val="4"/>
                <c:pt idx="0">
                  <c:v>37.272727272727302</c:v>
                </c:pt>
                <c:pt idx="1">
                  <c:v>27.272727272727273</c:v>
                </c:pt>
                <c:pt idx="2">
                  <c:v>18.181818181818183</c:v>
                </c:pt>
                <c:pt idx="3">
                  <c:v>17.272727272727298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187968"/>
        <c:axId val="165189504"/>
      </c:barChart>
      <c:catAx>
        <c:axId val="165187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5189504"/>
        <c:crosses val="autoZero"/>
        <c:auto val="1"/>
        <c:lblAlgn val="ctr"/>
        <c:lblOffset val="100"/>
        <c:noMultiLvlLbl val="0"/>
      </c:catAx>
      <c:valAx>
        <c:axId val="16518950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65187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68533819877823"/>
          <c:y val="3.4066267792777341E-2"/>
          <c:w val="0.42055686789151359"/>
          <c:h val="0.53181568751535058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13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ИНФОГРАФИКА!$B$160:$E$160</c:f>
              <c:strCache>
                <c:ptCount val="4"/>
                <c:pt idx="0">
                  <c:v>Оцениваем, но нет списка измеряемых индикаторов</c:v>
                </c:pt>
                <c:pt idx="1">
                  <c:v>Оцениваем, есть список измеряемых индикаторов</c:v>
                </c:pt>
                <c:pt idx="2">
                  <c:v> Не оцениваем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ИНФОГРАФИКА!$B$162:$E$162</c:f>
              <c:numCache>
                <c:formatCode>0</c:formatCode>
                <c:ptCount val="4"/>
                <c:pt idx="0">
                  <c:v>66.666666666666671</c:v>
                </c:pt>
                <c:pt idx="1">
                  <c:v>11.111111111111111</c:v>
                </c:pt>
                <c:pt idx="2">
                  <c:v>10</c:v>
                </c:pt>
                <c:pt idx="3">
                  <c:v>12.2222222222222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5.6594450061399126E-2"/>
          <c:y val="0.62122598403766882"/>
          <c:w val="0.80280470042262753"/>
          <c:h val="0.37877401596233118"/>
        </c:manualLayout>
      </c:layout>
      <c:overlay val="0"/>
      <c:txPr>
        <a:bodyPr/>
        <a:lstStyle/>
        <a:p>
          <a:pPr rtl="0"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ИНФОГРАФИКА!$B$165:$L$165</c:f>
              <c:strCache>
                <c:ptCount val="10"/>
                <c:pt idx="0">
                  <c:v> СМИ</c:v>
                </c:pt>
                <c:pt idx="1">
                  <c:v>Публичные мероприятия</c:v>
                </c:pt>
                <c:pt idx="2">
                  <c:v>Раздел на веб-сайта </c:v>
                </c:pt>
                <c:pt idx="3">
                  <c:v>Социальный отчет</c:v>
                </c:pt>
                <c:pt idx="4">
                  <c:v>Годовой отчет</c:v>
                </c:pt>
                <c:pt idx="5">
                  <c:v>Через НКО</c:v>
                </c:pt>
                <c:pt idx="6">
                  <c:v>Печатные материалы</c:v>
                </c:pt>
                <c:pt idx="7">
                  <c:v>Раздел на веб-сайта </c:v>
                </c:pt>
                <c:pt idx="8">
                  <c:v> Никак не информируем</c:v>
                </c:pt>
                <c:pt idx="9">
                  <c:v>Другое (укажите)</c:v>
                </c:pt>
              </c:strCache>
            </c:strRef>
          </c:cat>
          <c:val>
            <c:numRef>
              <c:f>ИНФОГРАФИКА!$B$167:$H$167</c:f>
              <c:numCache>
                <c:formatCode>0.0</c:formatCode>
                <c:ptCount val="7"/>
                <c:pt idx="0">
                  <c:v>23.52941176470588</c:v>
                </c:pt>
                <c:pt idx="1">
                  <c:v>17.64705882352937</c:v>
                </c:pt>
                <c:pt idx="2">
                  <c:v>17.64705882352937</c:v>
                </c:pt>
                <c:pt idx="3">
                  <c:v>14.705882352941176</c:v>
                </c:pt>
                <c:pt idx="4">
                  <c:v>11.76470588235294</c:v>
                </c:pt>
                <c:pt idx="5">
                  <c:v>8.8235294117647047</c:v>
                </c:pt>
                <c:pt idx="6">
                  <c:v>5.8823529411764701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376960"/>
        <c:axId val="166378496"/>
      </c:barChart>
      <c:catAx>
        <c:axId val="166376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66378496"/>
        <c:crosses val="autoZero"/>
        <c:auto val="1"/>
        <c:lblAlgn val="ctr"/>
        <c:lblOffset val="100"/>
        <c:noMultiLvlLbl val="0"/>
      </c:catAx>
      <c:valAx>
        <c:axId val="16637849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66376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ИНФОГРАФИКА!$A$141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ИНФОГРАФИКА!$B$140:$I$140</c:f>
              <c:strCache>
                <c:ptCount val="8"/>
                <c:pt idx="0">
                  <c:v>Расширение связей</c:v>
                </c:pt>
                <c:pt idx="1">
                  <c:v>Интерес к местным сообществам</c:v>
                </c:pt>
                <c:pt idx="2">
                  <c:v>Командообразование</c:v>
                </c:pt>
                <c:pt idx="3">
                  <c:v>Улучшение репутации</c:v>
                </c:pt>
                <c:pt idx="4">
                  <c:v>Повышение лояльности сотрудников</c:v>
                </c:pt>
                <c:pt idx="5">
                  <c:v>Самостоятельность сотрудников</c:v>
                </c:pt>
                <c:pt idx="6">
                  <c:v>Развитие личных и проф. качеств</c:v>
                </c:pt>
                <c:pt idx="7">
                  <c:v>Трансляция корп.культуры</c:v>
                </c:pt>
              </c:strCache>
            </c:strRef>
          </c:cat>
          <c:val>
            <c:numRef>
              <c:f>ИНФОГРАФИКА!$B$141:$I$141</c:f>
              <c:numCache>
                <c:formatCode>0.0</c:formatCode>
                <c:ptCount val="8"/>
                <c:pt idx="0">
                  <c:v>8.2352941176470598</c:v>
                </c:pt>
                <c:pt idx="1">
                  <c:v>9.4117647058823533</c:v>
                </c:pt>
                <c:pt idx="2">
                  <c:v>16.47058823529412</c:v>
                </c:pt>
                <c:pt idx="3">
                  <c:v>14.117647058823529</c:v>
                </c:pt>
                <c:pt idx="4">
                  <c:v>14.117647058823529</c:v>
                </c:pt>
                <c:pt idx="5">
                  <c:v>9.4117647058823533</c:v>
                </c:pt>
                <c:pt idx="6">
                  <c:v>15.294117647058824</c:v>
                </c:pt>
                <c:pt idx="7">
                  <c:v>12.941176470588236</c:v>
                </c:pt>
              </c:numCache>
            </c:numRef>
          </c:val>
        </c:ser>
        <c:ser>
          <c:idx val="1"/>
          <c:order val="1"/>
          <c:tx>
            <c:strRef>
              <c:f>ИНФОГРАФИКА!$A$142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3.6726064385702743E-2"/>
                  <c:y val="-8.6670961542661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1728395061728392E-3"/>
                  <c:y val="-1.4445160257110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1522633744856E-3"/>
                  <c:y val="-1.7334192308532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1522633744856E-3"/>
                  <c:y val="-2.0223224359954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857879121599067E-2"/>
                  <c:y val="-8.6670961542661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ИНФОГРАФИКА!$B$140:$I$140</c:f>
              <c:strCache>
                <c:ptCount val="8"/>
                <c:pt idx="0">
                  <c:v>Расширение связей</c:v>
                </c:pt>
                <c:pt idx="1">
                  <c:v>Интерес к местным сообществам</c:v>
                </c:pt>
                <c:pt idx="2">
                  <c:v>Командообразование</c:v>
                </c:pt>
                <c:pt idx="3">
                  <c:v>Улучшение репутации</c:v>
                </c:pt>
                <c:pt idx="4">
                  <c:v>Повышение лояльности сотрудников</c:v>
                </c:pt>
                <c:pt idx="5">
                  <c:v>Самостоятельность сотрудников</c:v>
                </c:pt>
                <c:pt idx="6">
                  <c:v>Развитие личных и проф. качеств</c:v>
                </c:pt>
                <c:pt idx="7">
                  <c:v>Трансляция корп.культуры</c:v>
                </c:pt>
              </c:strCache>
            </c:strRef>
          </c:cat>
          <c:val>
            <c:numRef>
              <c:f>ИНФОГРАФИКА!$B$142:$I$142</c:f>
              <c:numCache>
                <c:formatCode>0.0</c:formatCode>
                <c:ptCount val="8"/>
                <c:pt idx="0">
                  <c:v>6.3829787234042561</c:v>
                </c:pt>
                <c:pt idx="1">
                  <c:v>10.638297872340425</c:v>
                </c:pt>
                <c:pt idx="2">
                  <c:v>12.765957446808512</c:v>
                </c:pt>
                <c:pt idx="3">
                  <c:v>12.765957446808512</c:v>
                </c:pt>
                <c:pt idx="4">
                  <c:v>12.765957446808512</c:v>
                </c:pt>
                <c:pt idx="5">
                  <c:v>14.893617021276576</c:v>
                </c:pt>
                <c:pt idx="6">
                  <c:v>14.893617021276597</c:v>
                </c:pt>
                <c:pt idx="7">
                  <c:v>14.893617021276597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636160"/>
        <c:axId val="166646144"/>
      </c:barChart>
      <c:catAx>
        <c:axId val="1666361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6646144"/>
        <c:crosses val="autoZero"/>
        <c:auto val="1"/>
        <c:lblAlgn val="ctr"/>
        <c:lblOffset val="100"/>
        <c:noMultiLvlLbl val="0"/>
      </c:catAx>
      <c:valAx>
        <c:axId val="16664614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66636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93126144563654"/>
          <c:y val="0.802494167340016"/>
          <c:w val="0.13715596795377757"/>
          <c:h val="0.11149161407263436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ИНФОГРАФИКА!$A$176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ИНФОГРАФИКА!$B$175:$G$175</c:f>
              <c:strCache>
                <c:ptCount val="6"/>
                <c:pt idx="0">
                  <c:v>Непонимание ценности КВ</c:v>
                </c:pt>
                <c:pt idx="1">
                  <c:v>Бюрократия</c:v>
                </c:pt>
                <c:pt idx="2">
                  <c:v>Отсутствие системного подхода к КВ</c:v>
                </c:pt>
                <c:pt idx="3">
                  <c:v>Отсутствие  разнообразия</c:v>
                </c:pt>
                <c:pt idx="4">
                  <c:v>Отсутствие инициатив</c:v>
                </c:pt>
                <c:pt idx="5">
                  <c:v>Проблемы в обучении сотрудников</c:v>
                </c:pt>
              </c:strCache>
            </c:strRef>
          </c:cat>
          <c:val>
            <c:numRef>
              <c:f>ИНФОГРАФИКА!$B$176:$G$176</c:f>
              <c:numCache>
                <c:formatCode>0.0</c:formatCode>
                <c:ptCount val="6"/>
                <c:pt idx="0">
                  <c:v>22.222222222222221</c:v>
                </c:pt>
                <c:pt idx="1">
                  <c:v>0</c:v>
                </c:pt>
                <c:pt idx="2">
                  <c:v>22.222222222222221</c:v>
                </c:pt>
                <c:pt idx="3">
                  <c:v>11.111111111111111</c:v>
                </c:pt>
                <c:pt idx="4">
                  <c:v>33.333333333333336</c:v>
                </c:pt>
                <c:pt idx="5">
                  <c:v>11.111111111111111</c:v>
                </c:pt>
              </c:numCache>
            </c:numRef>
          </c:val>
        </c:ser>
        <c:ser>
          <c:idx val="1"/>
          <c:order val="1"/>
          <c:tx>
            <c:strRef>
              <c:f>ИНФОГРАФИКА!$A$177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2.7777777777777779E-3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33333333333333E-2"/>
                  <c:y val="3.2660980055713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79E-3"/>
                  <c:y val="-1.6330490027856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333333334356E-3"/>
                  <c:y val="-1.6330490027856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ИНФОГРАФИКА!$B$175:$G$175</c:f>
              <c:strCache>
                <c:ptCount val="6"/>
                <c:pt idx="0">
                  <c:v>Непонимание ценности КВ</c:v>
                </c:pt>
                <c:pt idx="1">
                  <c:v>Бюрократия</c:v>
                </c:pt>
                <c:pt idx="2">
                  <c:v>Отсутствие системного подхода к КВ</c:v>
                </c:pt>
                <c:pt idx="3">
                  <c:v>Отсутствие  разнообразия</c:v>
                </c:pt>
                <c:pt idx="4">
                  <c:v>Отсутствие инициатив</c:v>
                </c:pt>
                <c:pt idx="5">
                  <c:v>Проблемы в обучении сотрудников</c:v>
                </c:pt>
              </c:strCache>
            </c:strRef>
          </c:cat>
          <c:val>
            <c:numRef>
              <c:f>ИНФОГРАФИКА!$B$177:$G$177</c:f>
              <c:numCache>
                <c:formatCode>0.0</c:formatCode>
                <c:ptCount val="6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25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671488"/>
        <c:axId val="166673024"/>
      </c:barChart>
      <c:catAx>
        <c:axId val="166671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6673024"/>
        <c:crosses val="autoZero"/>
        <c:auto val="1"/>
        <c:lblAlgn val="ctr"/>
        <c:lblOffset val="100"/>
        <c:noMultiLvlLbl val="0"/>
      </c:catAx>
      <c:valAx>
        <c:axId val="16667302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66671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37642169728787"/>
          <c:y val="0.77734752722948475"/>
          <c:w val="0.16462357830271215"/>
          <c:h val="0.11812113468873829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826894685039368E-2"/>
          <c:y val="0.10416666666666667"/>
          <c:w val="0.43489583333333331"/>
          <c:h val="0.773148148148148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92D050"/>
              </a:solidFill>
            </c:spPr>
          </c:dPt>
          <c:dPt>
            <c:idx val="7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'На вёрстку'!$U$1:$AB$1</c:f>
              <c:strCache>
                <c:ptCount val="8"/>
                <c:pt idx="0">
                  <c:v>Свердловская область</c:v>
                </c:pt>
                <c:pt idx="1">
                  <c:v>Челябинская область </c:v>
                </c:pt>
                <c:pt idx="2">
                  <c:v>Курганская область</c:v>
                </c:pt>
                <c:pt idx="3">
                  <c:v>Тюменская область</c:v>
                </c:pt>
                <c:pt idx="4">
                  <c:v>Пермский край</c:v>
                </c:pt>
                <c:pt idx="5">
                  <c:v>Оренбургская область</c:v>
                </c:pt>
                <c:pt idx="6">
                  <c:v>Республика Удмуртия</c:v>
                </c:pt>
                <c:pt idx="7">
                  <c:v>Республика Башкортостан</c:v>
                </c:pt>
              </c:strCache>
            </c:strRef>
          </c:cat>
          <c:val>
            <c:numRef>
              <c:f>'На вёрстку'!$U$2:$AB$2</c:f>
              <c:numCache>
                <c:formatCode>0</c:formatCode>
                <c:ptCount val="8"/>
                <c:pt idx="0">
                  <c:v>22.641509433962263</c:v>
                </c:pt>
                <c:pt idx="1">
                  <c:v>13.20754716981132</c:v>
                </c:pt>
                <c:pt idx="2">
                  <c:v>13.20754716981132</c:v>
                </c:pt>
                <c:pt idx="3">
                  <c:v>13.20754716981132</c:v>
                </c:pt>
                <c:pt idx="4">
                  <c:v>11.320754716981131</c:v>
                </c:pt>
                <c:pt idx="5">
                  <c:v>9.4339622641509422</c:v>
                </c:pt>
                <c:pt idx="6">
                  <c:v>9.4339622641509422</c:v>
                </c:pt>
                <c:pt idx="7">
                  <c:v>7.5471698113207539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5963295603674542"/>
          <c:y val="2.7150772820064159E-2"/>
          <c:w val="0.52474204396325463"/>
          <c:h val="0.9410684601924759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'На вёрстку'!$A$3</c:f>
              <c:strCache>
                <c:ptCount val="1"/>
                <c:pt idx="0">
                  <c:v>Совокупный бюджет, млрд руб.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'На вёрстку'!$C$2:$H$2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 (прогноз)</c:v>
                </c:pt>
              </c:strCache>
            </c:strRef>
          </c:cat>
          <c:val>
            <c:numRef>
              <c:f>'На вёрстку'!$C$3:$H$3</c:f>
              <c:numCache>
                <c:formatCode>0.0</c:formatCode>
                <c:ptCount val="6"/>
                <c:pt idx="0">
                  <c:v>1.7817683559999999</c:v>
                </c:pt>
                <c:pt idx="1">
                  <c:v>1.5526861620000001</c:v>
                </c:pt>
                <c:pt idx="2">
                  <c:v>1.301667315</c:v>
                </c:pt>
                <c:pt idx="3">
                  <c:v>1.600439403</c:v>
                </c:pt>
                <c:pt idx="4">
                  <c:v>2.0380899540000001</c:v>
                </c:pt>
                <c:pt idx="5">
                  <c:v>2.2854999999999999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4963072"/>
        <c:axId val="164964992"/>
      </c:barChart>
      <c:lineChart>
        <c:grouping val="standard"/>
        <c:varyColors val="0"/>
        <c:ser>
          <c:idx val="1"/>
          <c:order val="1"/>
          <c:tx>
            <c:strRef>
              <c:f>'На вёрстку'!$A$4</c:f>
              <c:strCache>
                <c:ptCount val="1"/>
                <c:pt idx="0">
                  <c:v>Динамика к предыдущему году, % (правая шкала)</c:v>
                </c:pt>
              </c:strCache>
            </c:strRef>
          </c:tx>
          <c:spPr>
            <a:ln>
              <a:noFill/>
            </a:ln>
          </c:spPr>
          <c:marker>
            <c:spPr>
              <a:solidFill>
                <a:srgbClr val="C00000"/>
              </a:solidFill>
            </c:spPr>
          </c:marker>
          <c:cat>
            <c:strRef>
              <c:f>'На вёрстку'!$C$2:$H$2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 (прогноз)</c:v>
                </c:pt>
              </c:strCache>
            </c:strRef>
          </c:cat>
          <c:val>
            <c:numRef>
              <c:f>'На вёрстку'!$C$4:$H$4</c:f>
              <c:numCache>
                <c:formatCode>0</c:formatCode>
                <c:ptCount val="6"/>
                <c:pt idx="1">
                  <c:v>-12.85701327159498</c:v>
                </c:pt>
                <c:pt idx="2">
                  <c:v>-16.166747224478712</c:v>
                </c:pt>
                <c:pt idx="3">
                  <c:v>22.953029899195101</c:v>
                </c:pt>
                <c:pt idx="4">
                  <c:v>27.345649587209024</c:v>
                </c:pt>
                <c:pt idx="5">
                  <c:v>12.139309431089018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979072"/>
        <c:axId val="164980608"/>
      </c:lineChart>
      <c:catAx>
        <c:axId val="16496307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4964992"/>
        <c:crosses val="autoZero"/>
        <c:auto val="1"/>
        <c:lblAlgn val="ctr"/>
        <c:lblOffset val="100"/>
        <c:noMultiLvlLbl val="0"/>
      </c:catAx>
      <c:valAx>
        <c:axId val="164964992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164963072"/>
        <c:crosses val="autoZero"/>
        <c:crossBetween val="between"/>
      </c:valAx>
      <c:catAx>
        <c:axId val="164979072"/>
        <c:scaling>
          <c:orientation val="minMax"/>
        </c:scaling>
        <c:delete val="1"/>
        <c:axPos val="b"/>
        <c:majorTickMark val="out"/>
        <c:minorTickMark val="none"/>
        <c:tickLblPos val="nextTo"/>
        <c:crossAx val="164980608"/>
        <c:crosses val="autoZero"/>
        <c:auto val="1"/>
        <c:lblAlgn val="ctr"/>
        <c:lblOffset val="100"/>
        <c:noMultiLvlLbl val="0"/>
      </c:catAx>
      <c:valAx>
        <c:axId val="164980608"/>
        <c:scaling>
          <c:orientation val="minMax"/>
          <c:max val="30"/>
          <c:min val="-20"/>
        </c:scaling>
        <c:delete val="0"/>
        <c:axPos val="r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4979072"/>
        <c:crosses val="max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2.1505301038540883E-2"/>
          <c:y val="0.76095533087079881"/>
          <c:w val="0.95420969846137149"/>
          <c:h val="0.21119863649452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14993572142778"/>
          <c:y val="9.5949348539817417E-2"/>
          <c:w val="0.48669274842477811"/>
          <c:h val="0.88108169973451211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11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7"/>
            <c:bubble3D val="0"/>
            <c:spPr>
              <a:solidFill>
                <a:srgbClr val="FF0000"/>
              </a:solidFill>
            </c:spPr>
          </c:dPt>
          <c:dPt>
            <c:idx val="8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'Структра Благополучателей'!$A$1:$A$9</c:f>
              <c:strCache>
                <c:ptCount val="9"/>
                <c:pt idx="0">
                  <c:v>Дети (в  т.ч. дети-инвалиды, сироты и беспризорники, талантливые дети)</c:v>
                </c:pt>
                <c:pt idx="1">
                  <c:v>Взрослые инвалиды, люди с определенным заболеванием, нуждающиеся в лечении</c:v>
                </c:pt>
                <c:pt idx="2">
                  <c:v>Военнослужащие</c:v>
                </c:pt>
                <c:pt idx="3">
                  <c:v>Многодетные семьи, малообеспеченные слои населения</c:v>
                </c:pt>
                <c:pt idx="4">
                  <c:v>Пожилые люди, ветераны</c:v>
                </c:pt>
                <c:pt idx="5">
                  <c:v>НКО</c:v>
                </c:pt>
                <c:pt idx="6">
                  <c:v>Молодежь</c:v>
                </c:pt>
                <c:pt idx="7">
                  <c:v> Деятели науки и культуры</c:v>
                </c:pt>
                <c:pt idx="8">
                  <c:v>Прочие сферы/ группы (каждая менее 3%)</c:v>
                </c:pt>
              </c:strCache>
            </c:strRef>
          </c:cat>
          <c:val>
            <c:numRef>
              <c:f>'Структра Благополучателей'!$B$1:$B$9</c:f>
              <c:numCache>
                <c:formatCode>0.0</c:formatCode>
                <c:ptCount val="9"/>
                <c:pt idx="0">
                  <c:v>35.335221292873257</c:v>
                </c:pt>
                <c:pt idx="1">
                  <c:v>10.653191438144351</c:v>
                </c:pt>
                <c:pt idx="2">
                  <c:v>10.290789133493078</c:v>
                </c:pt>
                <c:pt idx="3">
                  <c:v>9.9</c:v>
                </c:pt>
                <c:pt idx="4">
                  <c:v>6.8438466194347498</c:v>
                </c:pt>
                <c:pt idx="5">
                  <c:v>6.4191581925458996</c:v>
                </c:pt>
                <c:pt idx="6">
                  <c:v>5.7192426608535003</c:v>
                </c:pt>
                <c:pt idx="7">
                  <c:v>4.0999999999999996</c:v>
                </c:pt>
                <c:pt idx="8">
                  <c:v>10.774453748122999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ИНФОГРАФИКА!$A$45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ИНФОГРАФИКА!$B$44:$E$44</c:f>
              <c:strCache>
                <c:ptCount val="4"/>
                <c:pt idx="0">
                  <c:v>Корпоративный фонд</c:v>
                </c:pt>
                <c:pt idx="1">
                  <c:v> Специальное подразделение</c:v>
                </c:pt>
                <c:pt idx="2">
                  <c:v>Уполномоченный сотрудник</c:v>
                </c:pt>
                <c:pt idx="3">
                  <c:v>"По совместительству"</c:v>
                </c:pt>
              </c:strCache>
            </c:strRef>
          </c:cat>
          <c:val>
            <c:numRef>
              <c:f>ИНФОГРАФИКА!$I$45:$L$45</c:f>
              <c:numCache>
                <c:formatCode>0</c:formatCode>
                <c:ptCount val="4"/>
                <c:pt idx="0">
                  <c:v>29.411764705882351</c:v>
                </c:pt>
                <c:pt idx="1">
                  <c:v>29.411764705882351</c:v>
                </c:pt>
                <c:pt idx="2">
                  <c:v>23.52941176470588</c:v>
                </c:pt>
                <c:pt idx="3">
                  <c:v>17.647058823529409</c:v>
                </c:pt>
              </c:numCache>
            </c:numRef>
          </c:val>
        </c:ser>
        <c:ser>
          <c:idx val="1"/>
          <c:order val="1"/>
          <c:tx>
            <c:strRef>
              <c:f>ИНФОГРАФИКА!$A$46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ИНФОГРАФИКА!$B$44:$E$44</c:f>
              <c:strCache>
                <c:ptCount val="4"/>
                <c:pt idx="0">
                  <c:v>Корпоративный фонд</c:v>
                </c:pt>
                <c:pt idx="1">
                  <c:v> Специальное подразделение</c:v>
                </c:pt>
                <c:pt idx="2">
                  <c:v>Уполномоченный сотрудник</c:v>
                </c:pt>
                <c:pt idx="3">
                  <c:v>"По совместительству"</c:v>
                </c:pt>
              </c:strCache>
            </c:strRef>
          </c:cat>
          <c:val>
            <c:numRef>
              <c:f>ИНФОГРАФИКА!$I$46:$L$46</c:f>
              <c:numCache>
                <c:formatCode>0</c:formatCode>
                <c:ptCount val="4"/>
                <c:pt idx="0">
                  <c:v>41.666666666666671</c:v>
                </c:pt>
                <c:pt idx="1">
                  <c:v>33.333333333333336</c:v>
                </c:pt>
                <c:pt idx="2">
                  <c:v>16.666666666666668</c:v>
                </c:pt>
                <c:pt idx="3">
                  <c:v>8.3333333333333339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404608"/>
        <c:axId val="164406400"/>
      </c:barChart>
      <c:catAx>
        <c:axId val="16440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000" b="1"/>
            </a:pPr>
            <a:endParaRPr lang="ru-RU"/>
          </a:p>
        </c:txPr>
        <c:crossAx val="164406400"/>
        <c:crosses val="autoZero"/>
        <c:auto val="1"/>
        <c:lblAlgn val="ctr"/>
        <c:lblOffset val="100"/>
        <c:noMultiLvlLbl val="0"/>
      </c:catAx>
      <c:valAx>
        <c:axId val="16440640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440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88125128953913"/>
          <c:y val="0.10094885290523276"/>
          <c:w val="0.16149251814733431"/>
          <c:h val="0.1808097711365404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170278571198181"/>
          <c:y val="0.11280943531526801"/>
          <c:w val="0.46228398457519054"/>
          <c:h val="0.5211201280665784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41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17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17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17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8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ИНФОГРАФИКА!$B$22:$F$22</c:f>
              <c:strCache>
                <c:ptCount val="5"/>
                <c:pt idx="0">
                  <c:v>Политика БД</c:v>
                </c:pt>
                <c:pt idx="1">
                  <c:v>Социальная политика компании</c:v>
                </c:pt>
                <c:pt idx="2">
                  <c:v>Другие документы</c:v>
                </c:pt>
                <c:pt idx="3">
                  <c:v>Нет специальных документов</c:v>
                </c:pt>
                <c:pt idx="4">
                  <c:v>Положение о работе благотворительного совета (комитета)</c:v>
                </c:pt>
              </c:strCache>
            </c:strRef>
          </c:cat>
          <c:val>
            <c:numRef>
              <c:f>ИНФОГРАФИКА!$B$24:$F$24</c:f>
              <c:numCache>
                <c:formatCode>0.0</c:formatCode>
                <c:ptCount val="5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1.4533555411405901E-2"/>
          <c:y val="0.64412413772207133"/>
          <c:w val="0.90266090506072805"/>
          <c:h val="0.33663557584510811"/>
        </c:manualLayout>
      </c:layout>
      <c:overlay val="0"/>
      <c:txPr>
        <a:bodyPr/>
        <a:lstStyle/>
        <a:p>
          <a:pPr rtl="0">
            <a:defRPr sz="1100" b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'На вёрстку'!$A$48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1"/>
              <c:layout>
                <c:manualLayout>
                  <c:x val="1.5325897087863189E-4"/>
                  <c:y val="2.539568247935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664643308607819E-3"/>
                  <c:y val="3.7128029945071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198785985164691E-2"/>
                  <c:y val="3.7128029945071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 вёрстку'!$B$47:$E$47</c:f>
              <c:strCache>
                <c:ptCount val="4"/>
                <c:pt idx="0">
                  <c:v>Гранты на  проекты сотрудников</c:v>
                </c:pt>
                <c:pt idx="1">
                  <c:v>Pro bono </c:v>
                </c:pt>
                <c:pt idx="2">
                  <c:v>Сбор средств</c:v>
                </c:pt>
                <c:pt idx="3">
                  <c:v>Традиционное добровольчество</c:v>
                </c:pt>
              </c:strCache>
            </c:strRef>
          </c:cat>
          <c:val>
            <c:numRef>
              <c:f>'На вёрстку'!$B$48:$E$48</c:f>
              <c:numCache>
                <c:formatCode>0.0</c:formatCode>
                <c:ptCount val="4"/>
                <c:pt idx="0">
                  <c:v>14.285714285714286</c:v>
                </c:pt>
                <c:pt idx="1">
                  <c:v>11.428571428571429</c:v>
                </c:pt>
                <c:pt idx="2">
                  <c:v>34.285714285714285</c:v>
                </c:pt>
                <c:pt idx="3">
                  <c:v>40</c:v>
                </c:pt>
              </c:numCache>
            </c:numRef>
          </c:val>
        </c:ser>
        <c:ser>
          <c:idx val="1"/>
          <c:order val="1"/>
          <c:tx>
            <c:strRef>
              <c:f>'На вёрстку'!$A$49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3"/>
              <c:layout>
                <c:manualLayout>
                  <c:x val="2.1298178977747037E-2"/>
                  <c:y val="-2.7846022458803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 вёрстку'!$B$47:$E$47</c:f>
              <c:strCache>
                <c:ptCount val="4"/>
                <c:pt idx="0">
                  <c:v>Гранты на  проекты сотрудников</c:v>
                </c:pt>
                <c:pt idx="1">
                  <c:v>Pro bono </c:v>
                </c:pt>
                <c:pt idx="2">
                  <c:v>Сбор средств</c:v>
                </c:pt>
                <c:pt idx="3">
                  <c:v>Традиционное добровольчество</c:v>
                </c:pt>
              </c:strCache>
            </c:strRef>
          </c:cat>
          <c:val>
            <c:numRef>
              <c:f>'На вёрстку'!$B$49:$E$49</c:f>
              <c:numCache>
                <c:formatCode>0.0</c:formatCode>
                <c:ptCount val="4"/>
                <c:pt idx="0">
                  <c:v>14.761904761904701</c:v>
                </c:pt>
                <c:pt idx="1">
                  <c:v>19.047619047619001</c:v>
                </c:pt>
                <c:pt idx="2">
                  <c:v>38.095238095238095</c:v>
                </c:pt>
                <c:pt idx="3">
                  <c:v>38.095238095238095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890496"/>
        <c:axId val="164892032"/>
      </c:barChart>
      <c:catAx>
        <c:axId val="164890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4892032"/>
        <c:crosses val="autoZero"/>
        <c:auto val="1"/>
        <c:lblAlgn val="ctr"/>
        <c:lblOffset val="100"/>
        <c:noMultiLvlLbl val="0"/>
      </c:catAx>
      <c:valAx>
        <c:axId val="164892032"/>
        <c:scaling>
          <c:orientation val="minMax"/>
          <c:max val="40"/>
          <c:min val="0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64890496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69713278258105948"/>
          <c:y val="0.68061415309800055"/>
          <c:w val="0.14498022604765426"/>
          <c:h val="0.1678457374207786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'На вёрстку'!$B$61:$F$61</c:f>
              <c:strCache>
                <c:ptCount val="5"/>
                <c:pt idx="0">
                  <c:v>Семейное волонтерство</c:v>
                </c:pt>
                <c:pt idx="1">
                  <c:v>Система наставничества</c:v>
                </c:pt>
                <c:pt idx="2">
                  <c:v>День/неделя/месяц волонтерства</c:v>
                </c:pt>
                <c:pt idx="3">
                  <c:v>Удвоение компанией личных пожертвований сотрудников</c:v>
                </c:pt>
                <c:pt idx="4">
                  <c:v>Особый учет рабочего времени волонтеров</c:v>
                </c:pt>
              </c:strCache>
            </c:strRef>
          </c:cat>
          <c:val>
            <c:numRef>
              <c:f>'На вёрстку'!$B$63:$F$63</c:f>
              <c:numCache>
                <c:formatCode>0.0</c:formatCode>
                <c:ptCount val="5"/>
                <c:pt idx="0">
                  <c:v>32.857142857142897</c:v>
                </c:pt>
                <c:pt idx="1">
                  <c:v>28.571428571428569</c:v>
                </c:pt>
                <c:pt idx="2">
                  <c:v>14.285714285714285</c:v>
                </c:pt>
                <c:pt idx="3">
                  <c:v>14.285714285714285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ИНФОГРАФИКА!$C$155:$M$155</c:f>
              <c:strCache>
                <c:ptCount val="9"/>
                <c:pt idx="0">
                  <c:v>Участие НКО </c:v>
                </c:pt>
                <c:pt idx="1">
                  <c:v>Финансовые затраты</c:v>
                </c:pt>
                <c:pt idx="2">
                  <c:v>Соответствие стратегии КСО</c:v>
                </c:pt>
                <c:pt idx="3">
                  <c:v>Возможность использования проф.знаний</c:v>
                </c:pt>
                <c:pt idx="4">
                  <c:v>Количество благополучателей</c:v>
                </c:pt>
                <c:pt idx="5">
                  <c:v>Соответствие целям компании</c:v>
                </c:pt>
                <c:pt idx="6">
                  <c:v>Планируемый социальный эффект от мероприятия</c:v>
                </c:pt>
                <c:pt idx="7">
                  <c:v>Количество сотрудников</c:v>
                </c:pt>
                <c:pt idx="8">
                  <c:v>Соответствие корпоративными ценностями</c:v>
                </c:pt>
              </c:strCache>
            </c:strRef>
          </c:cat>
          <c:val>
            <c:numRef>
              <c:f>ИНФОГРАФИКА!$C$157:$K$157</c:f>
              <c:numCache>
                <c:formatCode>0</c:formatCode>
                <c:ptCount val="9"/>
                <c:pt idx="0">
                  <c:v>3.3333333333333335</c:v>
                </c:pt>
                <c:pt idx="1">
                  <c:v>6.666666666666667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13.333333333333334</c:v>
                </c:pt>
                <c:pt idx="6">
                  <c:v>13.333333333333334</c:v>
                </c:pt>
                <c:pt idx="7">
                  <c:v>13.333333333333334</c:v>
                </c:pt>
                <c:pt idx="8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149696"/>
        <c:axId val="165151488"/>
      </c:barChart>
      <c:catAx>
        <c:axId val="1651496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5151488"/>
        <c:crosses val="autoZero"/>
        <c:auto val="1"/>
        <c:lblAlgn val="ctr"/>
        <c:lblOffset val="100"/>
        <c:noMultiLvlLbl val="0"/>
      </c:catAx>
      <c:valAx>
        <c:axId val="16515148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65149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32F8468-6957-4A6D-A27B-17779BB8ED64}" type="datetimeFigureOut">
              <a:rPr lang="ru-RU" smtClean="0"/>
              <a:t>11.07.2016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262F49F-2C50-4721-B3C5-A349644A3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348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91D3EB2-6826-4D63-A8C1-27B63C512C2F}" type="datetimeFigureOut">
              <a:rPr lang="ru-RU" smtClean="0"/>
              <a:t>11.07.2016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7900E6-C21D-405C-8EFC-92F0BA8FAF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6688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19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559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340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8D71-1E22-4EE0-B598-388DF879EB78}" type="datetime1">
              <a:rPr lang="ru-RU" smtClean="0"/>
              <a:t>11.07.2016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87AF-6024-43AA-86B6-09A353BD7C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33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55D6-A848-4CCF-9A6E-3E3EE977C472}" type="datetime1">
              <a:rPr lang="ru-RU" smtClean="0"/>
              <a:t>11.07.2016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87AF-6024-43AA-86B6-09A353BD7C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61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52B6-D2D5-43CA-A819-1533D79E7CB6}" type="datetime1">
              <a:rPr lang="ru-RU" smtClean="0"/>
              <a:t>11.07.2016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87AF-6024-43AA-86B6-09A353BD7C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13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3962-B20F-48E2-89ED-163C953699E9}" type="datetime1">
              <a:rPr lang="ru-RU" smtClean="0"/>
              <a:t>11.07.2016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87AF-6024-43AA-86B6-09A353BD7C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32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13A8-7387-4E2C-BE80-095C3C61CAE8}" type="datetime1">
              <a:rPr lang="ru-RU" smtClean="0"/>
              <a:t>11.07.2016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87AF-6024-43AA-86B6-09A353BD7C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22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A27-958B-4660-93FD-EB37E581037C}" type="datetime1">
              <a:rPr lang="ru-RU" smtClean="0"/>
              <a:t>11.07.2016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87AF-6024-43AA-86B6-09A353BD7C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00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F3D0-8660-4879-874B-55D335AE8725}" type="datetime1">
              <a:rPr lang="ru-RU" smtClean="0"/>
              <a:t>11.07.2016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87AF-6024-43AA-86B6-09A353BD7C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20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14E3-7C3E-4D82-9C7A-DA36F2AF6659}" type="datetime1">
              <a:rPr lang="ru-RU" smtClean="0"/>
              <a:t>11.07.2016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87AF-6024-43AA-86B6-09A353BD7C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16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BCB0-36E4-4FAF-B17D-640C97BF8F59}" type="datetime1">
              <a:rPr lang="ru-RU" smtClean="0"/>
              <a:t>11.07.2016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87AF-6024-43AA-86B6-09A353BD7C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41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F12C-F280-4CDB-8B05-F4FB528C9830}" type="datetime1">
              <a:rPr lang="ru-RU" smtClean="0"/>
              <a:t>11.07.2016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87AF-6024-43AA-86B6-09A353BD7C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44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94BC-44E1-4D9B-AB32-789C97DBCB45}" type="datetime1">
              <a:rPr lang="ru-RU" smtClean="0"/>
              <a:t>11.07.2016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87AF-6024-43AA-86B6-09A353BD7C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78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58B3B-7E27-4BFE-BCB4-7E6BA303DA32}" type="datetime1">
              <a:rPr lang="ru-RU" smtClean="0"/>
              <a:t>11.07.2016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87AF-6024-43AA-86B6-09A353BD7CC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31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>
            <a:spLocks noChangeArrowheads="1"/>
          </p:cNvSpPr>
          <p:nvPr/>
        </p:nvSpPr>
        <p:spPr bwMode="auto">
          <a:xfrm>
            <a:off x="0" y="2286000"/>
            <a:ext cx="9144000" cy="114300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bg1"/>
                </a:solidFill>
              </a:rPr>
              <a:t>Итоги шестой волны исследования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«Благотворительность на Урале»</a:t>
            </a:r>
          </a:p>
        </p:txBody>
      </p:sp>
      <p:pic>
        <p:nvPicPr>
          <p:cNvPr id="6" name="Picture 2" descr="C:\Documents and Settings\zayakin\Рабочий стол\логотипы\AC_Exp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526" y="521732"/>
            <a:ext cx="1568386" cy="47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SINARA_logo_31_03_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8800"/>
            <a:ext cx="1762076" cy="2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724400" y="152400"/>
            <a:ext cx="2871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dirty="0" smtClean="0"/>
              <a:t>Партнер исследования:</a:t>
            </a:r>
            <a:endParaRPr lang="ru-RU" dirty="0"/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381000" y="1524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dirty="0"/>
              <a:t>Организаторы:</a:t>
            </a:r>
          </a:p>
        </p:txBody>
      </p:sp>
      <p:pic>
        <p:nvPicPr>
          <p:cNvPr id="1026" name="Picture 2" descr="C:\Documents and Settings\zayakin\Мои документы\логотипы\Эксперт Урал_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3" y="521732"/>
            <a:ext cx="1555169" cy="47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365104"/>
            <a:ext cx="3491880" cy="1008112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2000" b="1" dirty="0" smtClean="0">
                <a:solidFill>
                  <a:schemeClr val="tx1"/>
                </a:solidFill>
              </a:rPr>
              <a:t>Сергей Заякин</a:t>
            </a:r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руководитель проектов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АЦ «Эксперт» 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551519" y="6033662"/>
            <a:ext cx="21878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tx1"/>
                </a:solidFill>
              </a:rPr>
              <a:t>Екатеринбург,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13 июля 2016 г.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62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Выводы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pic>
        <p:nvPicPr>
          <p:cNvPr id="6" name="Picture 2" descr="C:\Documents and Settings\zayakin\Рабочий стол\логотипы\AC_Exp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143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7544" y="6021288"/>
            <a:ext cx="8352928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Результаты исследования опубликованы в журнале «Эксперт-Урал»</a:t>
            </a:r>
          </a:p>
          <a:p>
            <a:pPr algn="ctr"/>
            <a:r>
              <a:rPr lang="ru-RU" sz="2000" dirty="0"/>
              <a:t> № 28 (</a:t>
            </a:r>
            <a:r>
              <a:rPr lang="ru-RU" sz="2000" dirty="0" smtClean="0"/>
              <a:t>695) </a:t>
            </a:r>
            <a:r>
              <a:rPr lang="ru-RU" sz="2000" dirty="0"/>
              <a:t>от </a:t>
            </a:r>
            <a:r>
              <a:rPr lang="ru-RU" sz="2000" dirty="0" smtClean="0"/>
              <a:t>11 </a:t>
            </a:r>
            <a:r>
              <a:rPr lang="ru-RU" sz="2000" dirty="0"/>
              <a:t>июля </a:t>
            </a:r>
            <a:r>
              <a:rPr lang="ru-RU" sz="2000" dirty="0" smtClean="0"/>
              <a:t>2016 и </a:t>
            </a:r>
            <a:r>
              <a:rPr lang="ru-RU" sz="2000" dirty="0"/>
              <a:t>на сайте </a:t>
            </a:r>
            <a:r>
              <a:rPr lang="en-US" sz="2000" u="sng" dirty="0">
                <a:solidFill>
                  <a:srgbClr val="0070C0"/>
                </a:solidFill>
              </a:rPr>
              <a:t>www.acexpert.ru</a:t>
            </a:r>
            <a:endParaRPr lang="ru-RU" sz="2000" u="sng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20688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 результатам 2015 года тенденций развития корпоративной благотворительности, </a:t>
            </a:r>
            <a:r>
              <a:rPr lang="ru-RU" sz="2000" dirty="0" smtClean="0"/>
              <a:t>обозначенные по итогам исследования прошлого года, сохранились:</a:t>
            </a:r>
          </a:p>
          <a:p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Экономический </a:t>
            </a:r>
            <a:r>
              <a:rPr lang="ru-RU" sz="2000" dirty="0"/>
              <a:t>кризис не </a:t>
            </a:r>
            <a:r>
              <a:rPr lang="ru-RU" sz="2000" dirty="0" smtClean="0"/>
              <a:t>только повлиял на размеры бюджетов, но и  отразился на </a:t>
            </a:r>
            <a:r>
              <a:rPr lang="ru-RU" sz="2000" b="1" dirty="0" smtClean="0"/>
              <a:t>приоритетах выбора благополучателей, форм реализации БД.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Компании </a:t>
            </a:r>
            <a:r>
              <a:rPr lang="ru-RU" sz="2000" dirty="0"/>
              <a:t>больше внимание уделяют </a:t>
            </a:r>
            <a:r>
              <a:rPr lang="ru-RU" sz="2000" b="1" dirty="0"/>
              <a:t>оценке эффективности </a:t>
            </a:r>
            <a:r>
              <a:rPr lang="ru-RU" sz="2000" dirty="0"/>
              <a:t>реализации БД.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Подавляющее </a:t>
            </a:r>
            <a:r>
              <a:rPr lang="ru-RU" sz="2000" dirty="0"/>
              <a:t>большинство компаний выбирают </a:t>
            </a:r>
            <a:r>
              <a:rPr lang="ru-RU" sz="2000" b="1" dirty="0"/>
              <a:t>стратегический подход </a:t>
            </a:r>
            <a:r>
              <a:rPr lang="ru-RU" sz="2000" dirty="0"/>
              <a:t>к планированию БД, однако ещё не у всех одна закреплена в формальных документах</a:t>
            </a:r>
            <a:r>
              <a:rPr lang="ru-RU" sz="20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Бизнес делает </a:t>
            </a:r>
            <a:r>
              <a:rPr lang="ru-RU" sz="2000" b="1" dirty="0"/>
              <a:t>ставку на корпоративное волонтерство </a:t>
            </a:r>
            <a:r>
              <a:rPr lang="ru-RU" sz="2000" dirty="0"/>
              <a:t>как дальнейший путь развития свой благотворительной деятельности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282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1"/>
                </a:solidFill>
              </a:rPr>
              <a:t>Участники 2016</a:t>
            </a:r>
          </a:p>
        </p:txBody>
      </p:sp>
      <p:pic>
        <p:nvPicPr>
          <p:cNvPr id="6" name="Picture 2" descr="C:\Documents and Settings\zayakin\Рабочий стол\логотипы\AC_Expe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143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4572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000" b="1" dirty="0" smtClean="0"/>
              <a:t>Крупнейшие компании и корпоративные благотворительные фонды:</a:t>
            </a:r>
          </a:p>
          <a:p>
            <a:pPr eaLnBrk="1" hangingPunct="1">
              <a:defRPr/>
            </a:pPr>
            <a:endParaRPr lang="ru-RU" sz="20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5181600" y="3464961"/>
            <a:ext cx="396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000" b="1" dirty="0"/>
              <a:t>География </a:t>
            </a:r>
            <a:r>
              <a:rPr lang="ru-RU" sz="2000" b="1" dirty="0" smtClean="0"/>
              <a:t>деятельности, </a:t>
            </a:r>
          </a:p>
          <a:p>
            <a:pPr algn="ctr" eaLnBrk="0" hangingPunct="0">
              <a:defRPr/>
            </a:pPr>
            <a:r>
              <a:rPr lang="ru-RU" sz="2000" dirty="0" smtClean="0"/>
              <a:t>%  ответов</a:t>
            </a:r>
          </a:p>
        </p:txBody>
      </p:sp>
      <p:sp>
        <p:nvSpPr>
          <p:cNvPr id="9" name="Прямоугольник 6"/>
          <p:cNvSpPr>
            <a:spLocks noChangeArrowheads="1"/>
          </p:cNvSpPr>
          <p:nvPr/>
        </p:nvSpPr>
        <p:spPr bwMode="auto">
          <a:xfrm>
            <a:off x="0" y="3474195"/>
            <a:ext cx="43338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/>
              <a:t>Отраслевой </a:t>
            </a:r>
            <a:r>
              <a:rPr lang="ru-RU" sz="2000" b="1" dirty="0" smtClean="0"/>
              <a:t>состав, </a:t>
            </a:r>
          </a:p>
          <a:p>
            <a:pPr algn="ctr" eaLnBrk="0" hangingPunct="0"/>
            <a:r>
              <a:rPr lang="ru-RU" sz="2000" dirty="0" smtClean="0"/>
              <a:t>% ответов</a:t>
            </a:r>
            <a:endParaRPr lang="ru-RU" sz="20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019389"/>
              </p:ext>
            </p:extLst>
          </p:nvPr>
        </p:nvGraphicFramePr>
        <p:xfrm>
          <a:off x="251520" y="1124744"/>
          <a:ext cx="8784976" cy="25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/>
                <a:gridCol w="4320480"/>
              </a:tblGrid>
              <a:tr h="208823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Уральский филиал ПАО «МегаФон»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ПАО «Энел Россия»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ПАО «Мобильные телесистемы»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ООО «Кока-Кола ЭйчБиСи Евразия»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Макрорегиональный филиал «Урал» ПАО «Ростелеком»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ЗАО «Производственная фирма «СКБ Контур»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/>
                        <a:t>Уральский банк реконструкции и развития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/>
                        <a:t>ПАО «АНК «Башнефть»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/>
                        <a:t>Объединенная компания РУСАЛ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Благотворительный фонд «Синара»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Свердловский региональный общественный благотворительный фонд «Таганский»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Фонд «Помощи экипажам ракетных подводных крейсеров стратегического назначения «Екатеринбург» и «Верхотурье»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309340"/>
              </p:ext>
            </p:extLst>
          </p:nvPr>
        </p:nvGraphicFramePr>
        <p:xfrm>
          <a:off x="0" y="407234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602846"/>
              </p:ext>
            </p:extLst>
          </p:nvPr>
        </p:nvGraphicFramePr>
        <p:xfrm>
          <a:off x="4333876" y="4166175"/>
          <a:ext cx="4876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458816" y="6485979"/>
            <a:ext cx="226368" cy="365125"/>
          </a:xfrm>
        </p:spPr>
        <p:txBody>
          <a:bodyPr/>
          <a:lstStyle/>
          <a:p>
            <a:fld id="{670487AF-6024-43AA-86B6-09A353BD7CC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1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115" y="-76200"/>
            <a:ext cx="8229600" cy="6096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1"/>
                </a:solidFill>
              </a:rPr>
              <a:t>Благотворительный бюджет участников</a:t>
            </a:r>
          </a:p>
        </p:txBody>
      </p:sp>
      <p:pic>
        <p:nvPicPr>
          <p:cNvPr id="6" name="Picture 2" descr="C:\Documents and Settings\zayakin\Рабочий стол\логотипы\AC_Exp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143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373116"/>
              </p:ext>
            </p:extLst>
          </p:nvPr>
        </p:nvGraphicFramePr>
        <p:xfrm>
          <a:off x="36674" y="3253423"/>
          <a:ext cx="456919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07435" y="2763604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/>
              <a:t>Динамика совокупного бюджета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2609716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/>
              <a:t>Структура благополучателей, </a:t>
            </a:r>
          </a:p>
          <a:p>
            <a:pPr algn="ctr" eaLnBrk="0" hangingPunct="0"/>
            <a:r>
              <a:rPr lang="ru-RU" sz="2000" dirty="0" smtClean="0"/>
              <a:t>% ответов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1106" y="764704"/>
            <a:ext cx="8729534" cy="163121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Взрывной рост </a:t>
            </a:r>
            <a:r>
              <a:rPr lang="ru-RU" sz="2000" dirty="0" smtClean="0"/>
              <a:t>совокупного бюджета в последние два года лёг </a:t>
            </a:r>
            <a:r>
              <a:rPr lang="ru-RU" sz="2000" dirty="0"/>
              <a:t>на плечи 4-5 компаний и </a:t>
            </a:r>
            <a:r>
              <a:rPr lang="ru-RU" sz="2000" dirty="0" smtClean="0"/>
              <a:t>фондов.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Приоритеты уральской благотворительности – развитие </a:t>
            </a:r>
            <a:r>
              <a:rPr lang="ru-RU" sz="2000" dirty="0"/>
              <a:t>местных сообществ, поддержка </a:t>
            </a:r>
            <a:r>
              <a:rPr lang="ru-RU" sz="2000" dirty="0" smtClean="0"/>
              <a:t>сотрудников </a:t>
            </a:r>
            <a:r>
              <a:rPr lang="ru-RU" sz="2000" dirty="0"/>
              <a:t>и их </a:t>
            </a:r>
            <a:r>
              <a:rPr lang="ru-RU" sz="2000" dirty="0" smtClean="0"/>
              <a:t>семей.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Как и в прежние годы, компании охотнее поддерживают </a:t>
            </a:r>
            <a:r>
              <a:rPr lang="ru-RU" sz="2000" dirty="0" smtClean="0"/>
              <a:t>детей.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884204"/>
            <a:ext cx="4572000" cy="957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2964549"/>
              </p:ext>
            </p:extLst>
          </p:nvPr>
        </p:nvGraphicFramePr>
        <p:xfrm>
          <a:off x="5076056" y="2963659"/>
          <a:ext cx="453650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211960" y="6471697"/>
            <a:ext cx="288032" cy="365125"/>
          </a:xfrm>
        </p:spPr>
        <p:txBody>
          <a:bodyPr/>
          <a:lstStyle/>
          <a:p>
            <a:fld id="{670487AF-6024-43AA-86B6-09A353BD7CC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8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62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1"/>
                </a:solidFill>
              </a:rPr>
              <a:t>Управление корпоративной БД</a:t>
            </a:r>
          </a:p>
        </p:txBody>
      </p:sp>
      <p:pic>
        <p:nvPicPr>
          <p:cNvPr id="6" name="Picture 2" descr="C:\Documents and Settings\zayakin\Рабочий стол\логотипы\AC_Exp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143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877002"/>
              </p:ext>
            </p:extLst>
          </p:nvPr>
        </p:nvGraphicFramePr>
        <p:xfrm>
          <a:off x="4197626" y="3356992"/>
          <a:ext cx="554461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11960" y="2492896"/>
            <a:ext cx="46805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/>
              <a:t>Способы управления БД, </a:t>
            </a:r>
            <a:endParaRPr lang="ru-RU" sz="2000" b="1" dirty="0" smtClean="0"/>
          </a:p>
          <a:p>
            <a:pPr algn="ctr" eaLnBrk="0" hangingPunct="0"/>
            <a:r>
              <a:rPr lang="ru-RU" sz="2000" dirty="0" smtClean="0"/>
              <a:t>% </a:t>
            </a:r>
            <a:r>
              <a:rPr lang="ru-RU" sz="2000" dirty="0"/>
              <a:t>ответивших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892407"/>
              </p:ext>
            </p:extLst>
          </p:nvPr>
        </p:nvGraphicFramePr>
        <p:xfrm>
          <a:off x="107504" y="2897560"/>
          <a:ext cx="44644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79512" y="2438964"/>
            <a:ext cx="46805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/>
              <a:t>Документы регламентирующие БД, </a:t>
            </a:r>
          </a:p>
          <a:p>
            <a:pPr algn="ctr" eaLnBrk="0" hangingPunct="0"/>
            <a:r>
              <a:rPr lang="ru-RU" sz="2000" dirty="0" smtClean="0"/>
              <a:t>% </a:t>
            </a:r>
            <a:r>
              <a:rPr lang="ru-RU" sz="2000" dirty="0"/>
              <a:t>ответивших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692696"/>
            <a:ext cx="8712968" cy="163121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Наличие регламентирующих документов позволяет компаниям более эффективно осуществлять благотворительную </a:t>
            </a:r>
            <a:r>
              <a:rPr lang="ru-RU" sz="2000" dirty="0" smtClean="0"/>
              <a:t>деятельность.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Растёт доля компаний, делающих ставку на управление БД через корпоративные благотворительные фонды или специальные подразделения.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572000" y="3200782"/>
            <a:ext cx="2160240" cy="3108538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422812" y="6492875"/>
            <a:ext cx="226368" cy="365125"/>
          </a:xfrm>
        </p:spPr>
        <p:txBody>
          <a:bodyPr/>
          <a:lstStyle/>
          <a:p>
            <a:fld id="{670487AF-6024-43AA-86B6-09A353BD7CC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5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62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1"/>
                </a:solidFill>
              </a:rPr>
              <a:t>Пути развития БД</a:t>
            </a:r>
          </a:p>
        </p:txBody>
      </p:sp>
      <p:pic>
        <p:nvPicPr>
          <p:cNvPr id="6" name="Picture 2" descr="C:\Documents and Settings\zayakin\Рабочий стол\логотипы\AC_Exp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143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1520" y="702469"/>
            <a:ext cx="85876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200" b="1" dirty="0"/>
              <a:t>Включение в благотворительность сотрудников и клиентов</a:t>
            </a:r>
            <a:r>
              <a:rPr lang="ru-RU" sz="2200" dirty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200" dirty="0"/>
              <a:t>развитие волонтерской деятельности сотрудников – </a:t>
            </a:r>
            <a:r>
              <a:rPr lang="ru-RU" sz="2200" dirty="0" smtClean="0"/>
              <a:t>26,7%</a:t>
            </a:r>
            <a:endParaRPr lang="ru-RU" sz="2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200" dirty="0"/>
              <a:t>стимулирование частных пожертвований – 6,7</a:t>
            </a:r>
            <a:r>
              <a:rPr lang="ru-RU" sz="2200" dirty="0" smtClean="0"/>
              <a:t>%</a:t>
            </a:r>
            <a:endParaRPr lang="ru-RU" sz="2200" dirty="0"/>
          </a:p>
          <a:p>
            <a:pPr marL="742950" lvl="1" indent="-285750">
              <a:buFont typeface="Arial" pitchFamily="34" charset="0"/>
              <a:buChar char="•"/>
            </a:pPr>
            <a:endParaRPr lang="ru-RU" sz="22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200" b="1" dirty="0"/>
              <a:t>Концентрация внимания на социальном эффекте</a:t>
            </a:r>
            <a:r>
              <a:rPr lang="ru-RU" sz="2200" dirty="0"/>
              <a:t> программ </a:t>
            </a:r>
            <a:r>
              <a:rPr lang="ru-RU" sz="2200" dirty="0" smtClean="0"/>
              <a:t>(</a:t>
            </a:r>
            <a:r>
              <a:rPr lang="ru-RU" sz="2200" dirty="0"/>
              <a:t>23,3</a:t>
            </a:r>
            <a:r>
              <a:rPr lang="ru-RU" sz="2200" dirty="0" smtClean="0"/>
              <a:t>%) </a:t>
            </a:r>
            <a:r>
              <a:rPr lang="ru-RU" sz="2200" dirty="0"/>
              <a:t>и </a:t>
            </a:r>
            <a:r>
              <a:rPr lang="ru-RU" sz="2200" b="1" dirty="0" smtClean="0"/>
              <a:t>корректировка приоритетов</a:t>
            </a:r>
            <a:r>
              <a:rPr lang="ru-RU" sz="2200" dirty="0" smtClean="0"/>
              <a:t> </a:t>
            </a:r>
            <a:r>
              <a:rPr lang="ru-RU" sz="2200" dirty="0"/>
              <a:t>в зависимости от запроса со стороны общества и НКО </a:t>
            </a:r>
            <a:r>
              <a:rPr lang="ru-RU" sz="2200" dirty="0" smtClean="0"/>
              <a:t>(</a:t>
            </a:r>
            <a:r>
              <a:rPr lang="ru-RU" sz="2200" dirty="0"/>
              <a:t>16,7</a:t>
            </a:r>
            <a:r>
              <a:rPr lang="ru-RU" sz="2200" dirty="0" smtClean="0"/>
              <a:t>%)</a:t>
            </a:r>
            <a:endParaRPr lang="ru-RU" sz="2200" dirty="0"/>
          </a:p>
          <a:p>
            <a:pPr marL="285750" lvl="0" indent="-285750">
              <a:buFont typeface="Arial" pitchFamily="34" charset="0"/>
              <a:buChar char="•"/>
            </a:pPr>
            <a:endParaRPr lang="ru-RU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200" b="1" dirty="0"/>
              <a:t>Кооперация с другими компаниями </a:t>
            </a:r>
            <a:r>
              <a:rPr lang="ru-RU" sz="2200" dirty="0"/>
              <a:t>для разработки и реализации партнерских благотворительных программ </a:t>
            </a:r>
            <a:r>
              <a:rPr lang="ru-RU" sz="2200" dirty="0" smtClean="0"/>
              <a:t>(6,7%) </a:t>
            </a:r>
            <a:r>
              <a:rPr lang="ru-RU" sz="2200" dirty="0"/>
              <a:t>и </a:t>
            </a:r>
            <a:r>
              <a:rPr lang="ru-RU" sz="2200" b="1" dirty="0"/>
              <a:t>расширения сотрудничества с НКО </a:t>
            </a:r>
            <a:r>
              <a:rPr lang="ru-RU" sz="2200" dirty="0" smtClean="0"/>
              <a:t>(</a:t>
            </a:r>
            <a:r>
              <a:rPr lang="ru-RU" sz="2200" dirty="0"/>
              <a:t>10</a:t>
            </a:r>
            <a:r>
              <a:rPr lang="ru-RU" sz="2200" dirty="0" smtClean="0"/>
              <a:t>%)</a:t>
            </a:r>
            <a:r>
              <a:rPr lang="ru-RU" sz="2200" dirty="0"/>
              <a:t> </a:t>
            </a:r>
            <a:endParaRPr lang="ru-RU" sz="22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200" b="1" dirty="0" smtClean="0"/>
              <a:t>Развитие </a:t>
            </a:r>
            <a:r>
              <a:rPr lang="ru-RU" sz="2200" b="1" dirty="0"/>
              <a:t>фандрайзинга </a:t>
            </a:r>
            <a:r>
              <a:rPr lang="ru-RU" sz="2200" dirty="0"/>
              <a:t>– 12%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200" b="1" dirty="0"/>
              <a:t>Замена помощи</a:t>
            </a:r>
            <a:r>
              <a:rPr lang="ru-RU" sz="2200" dirty="0"/>
              <a:t> в денежной форме на помощь в натуральной форме (продукцией и услугами) – </a:t>
            </a:r>
            <a:r>
              <a:rPr lang="ru-RU" sz="2200" dirty="0" smtClean="0"/>
              <a:t>3,3%</a:t>
            </a:r>
            <a:endParaRPr lang="ru-RU" sz="2200" dirty="0"/>
          </a:p>
          <a:p>
            <a:pPr marL="285750" indent="-285750">
              <a:buFont typeface="Arial" pitchFamily="34" charset="0"/>
              <a:buChar char="•"/>
            </a:pPr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318992" y="6492875"/>
            <a:ext cx="226368" cy="365125"/>
          </a:xfrm>
        </p:spPr>
        <p:txBody>
          <a:bodyPr/>
          <a:lstStyle/>
          <a:p>
            <a:fld id="{670487AF-6024-43AA-86B6-09A353BD7CC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2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3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62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1"/>
                </a:solidFill>
              </a:rPr>
              <a:t>Корпоративное волонтерство</a:t>
            </a:r>
          </a:p>
        </p:txBody>
      </p:sp>
      <p:pic>
        <p:nvPicPr>
          <p:cNvPr id="6" name="Picture 2" descr="C:\Documents and Settings\zayakin\Рабочий стол\логотипы\AC_Exp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143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736644"/>
              </p:ext>
            </p:extLst>
          </p:nvPr>
        </p:nvGraphicFramePr>
        <p:xfrm>
          <a:off x="4283968" y="3317853"/>
          <a:ext cx="5179098" cy="3102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220072" y="2619581"/>
            <a:ext cx="37393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/>
              <a:t>Формы КВ, </a:t>
            </a:r>
            <a:endParaRPr lang="ru-RU" sz="2000" b="1" dirty="0" smtClean="0"/>
          </a:p>
          <a:p>
            <a:pPr algn="ctr" eaLnBrk="0" hangingPunct="0"/>
            <a:r>
              <a:rPr lang="ru-RU" sz="2000" dirty="0" smtClean="0"/>
              <a:t>% </a:t>
            </a:r>
            <a:r>
              <a:rPr lang="ru-RU" sz="2000" dirty="0"/>
              <a:t>от числа ответов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4813584"/>
            <a:ext cx="2620144" cy="552738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645656"/>
            <a:ext cx="8784468" cy="163121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marL="285750" indent="-285750">
              <a:buFont typeface="Arial" pitchFamily="34" charset="0"/>
              <a:buChar char="•"/>
              <a:defRPr sz="2000"/>
            </a:lvl1pPr>
          </a:lstStyle>
          <a:p>
            <a:r>
              <a:rPr lang="ru-RU" dirty="0" smtClean="0"/>
              <a:t>Сотрудники </a:t>
            </a:r>
            <a:r>
              <a:rPr lang="ru-RU" dirty="0"/>
              <a:t>уральских компаний отдают предпочтения традиционным формам </a:t>
            </a:r>
            <a:r>
              <a:rPr lang="ru-RU" dirty="0" err="1" smtClean="0"/>
              <a:t>волонтёрства</a:t>
            </a:r>
            <a:r>
              <a:rPr lang="ru-RU" dirty="0"/>
              <a:t> </a:t>
            </a:r>
            <a:r>
              <a:rPr lang="ru-RU" dirty="0" smtClean="0"/>
              <a:t>(посещение детских домов, субботники и т.д.) и  сбору средств нуждающимся.</a:t>
            </a:r>
          </a:p>
          <a:p>
            <a:r>
              <a:rPr lang="ru-RU" dirty="0" smtClean="0"/>
              <a:t>Нередко к акциям привлекаться семьи сотрудников.</a:t>
            </a:r>
          </a:p>
          <a:p>
            <a:r>
              <a:rPr lang="ru-RU" dirty="0" smtClean="0"/>
              <a:t>Продолжается рост </a:t>
            </a:r>
            <a:r>
              <a:rPr lang="ru-RU" dirty="0"/>
              <a:t>интереса к </a:t>
            </a:r>
            <a:r>
              <a:rPr lang="ru-RU" dirty="0" smtClean="0"/>
              <a:t>pro bono (бесплатной </a:t>
            </a:r>
            <a:r>
              <a:rPr lang="ru-RU" dirty="0" err="1" smtClean="0"/>
              <a:t>проф.помощи</a:t>
            </a:r>
            <a:r>
              <a:rPr lang="ru-RU" dirty="0" smtClean="0"/>
              <a:t>).</a:t>
            </a:r>
            <a:endParaRPr lang="ru-RU" dirty="0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283469"/>
              </p:ext>
            </p:extLst>
          </p:nvPr>
        </p:nvGraphicFramePr>
        <p:xfrm>
          <a:off x="-185779" y="2603193"/>
          <a:ext cx="5405851" cy="4254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83568" y="2265638"/>
            <a:ext cx="36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/>
              <a:t>Элементы КВ, </a:t>
            </a:r>
            <a:endParaRPr lang="ru-RU" sz="2000" b="1" dirty="0" smtClean="0"/>
          </a:p>
          <a:p>
            <a:pPr algn="ctr" eaLnBrk="0" hangingPunct="0"/>
            <a:r>
              <a:rPr lang="ru-RU" sz="2000" dirty="0" smtClean="0"/>
              <a:t>% ответов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849688" y="6492875"/>
            <a:ext cx="226368" cy="365125"/>
          </a:xfrm>
        </p:spPr>
        <p:txBody>
          <a:bodyPr/>
          <a:lstStyle/>
          <a:p>
            <a:fld id="{670487AF-6024-43AA-86B6-09A353BD7CC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2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3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-152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</a:rPr>
              <a:t>Управление КВ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pic>
        <p:nvPicPr>
          <p:cNvPr id="6" name="Picture 2" descr="C:\Documents and Settings\zayakin\Рабочий стол\логотипы\AC_Expe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143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665401"/>
            <a:ext cx="8784468" cy="132343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marL="285750" indent="-285750">
              <a:buFont typeface="Arial" pitchFamily="34" charset="0"/>
              <a:buChar char="•"/>
              <a:defRPr sz="2000"/>
            </a:lvl1pPr>
          </a:lstStyle>
          <a:p>
            <a:pPr lvl="0"/>
            <a:r>
              <a:rPr lang="ru-RU" dirty="0"/>
              <a:t>Наиболее часто </a:t>
            </a:r>
            <a:r>
              <a:rPr lang="ru-RU" dirty="0" smtClean="0"/>
              <a:t>добровольные инициативы </a:t>
            </a:r>
            <a:r>
              <a:rPr lang="ru-RU" dirty="0"/>
              <a:t>сотрудников </a:t>
            </a:r>
            <a:r>
              <a:rPr lang="ru-RU" dirty="0" smtClean="0"/>
              <a:t>курируются </a:t>
            </a:r>
          </a:p>
          <a:p>
            <a:pPr marL="0" lvl="0" indent="0">
              <a:buNone/>
            </a:pPr>
            <a:r>
              <a:rPr lang="ru-RU" dirty="0" smtClean="0"/>
              <a:t>     </a:t>
            </a:r>
            <a:r>
              <a:rPr lang="en-US" dirty="0" smtClean="0"/>
              <a:t>PR</a:t>
            </a:r>
            <a:r>
              <a:rPr lang="ru-RU" dirty="0"/>
              <a:t>-отделами компаний </a:t>
            </a:r>
            <a:r>
              <a:rPr lang="ru-RU" dirty="0" smtClean="0"/>
              <a:t>или </a:t>
            </a:r>
            <a:r>
              <a:rPr lang="ru-RU" dirty="0"/>
              <a:t>комитетами из числа </a:t>
            </a:r>
            <a:r>
              <a:rPr lang="ru-RU" dirty="0" smtClean="0"/>
              <a:t>сотрудников. </a:t>
            </a:r>
          </a:p>
          <a:p>
            <a:pPr lvl="0"/>
            <a:r>
              <a:rPr lang="ru-RU" dirty="0" smtClean="0"/>
              <a:t>Соответствие </a:t>
            </a:r>
            <a:r>
              <a:rPr lang="ru-RU" dirty="0"/>
              <a:t>ценностям компании является самым важным фактором при выборе </a:t>
            </a:r>
            <a:r>
              <a:rPr lang="ru-RU" dirty="0" smtClean="0"/>
              <a:t>мероприятия.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598691"/>
              </p:ext>
            </p:extLst>
          </p:nvPr>
        </p:nvGraphicFramePr>
        <p:xfrm>
          <a:off x="4644565" y="2710572"/>
          <a:ext cx="4572000" cy="4147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4348336" y="2041999"/>
            <a:ext cx="448322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 eaLnBrk="0" hangingPunct="0">
              <a:defRPr sz="2000" b="1"/>
            </a:lvl1pPr>
          </a:lstStyle>
          <a:p>
            <a:r>
              <a:rPr lang="ru-RU" dirty="0" smtClean="0"/>
              <a:t>Факторы выбора,</a:t>
            </a:r>
            <a:endParaRPr lang="ru-RU" dirty="0"/>
          </a:p>
          <a:p>
            <a:r>
              <a:rPr lang="ru-RU" sz="1800" b="0" dirty="0"/>
              <a:t>% </a:t>
            </a:r>
            <a:r>
              <a:rPr lang="ru-RU" sz="1800" b="0" dirty="0" smtClean="0"/>
              <a:t>ответов</a:t>
            </a:r>
            <a:endParaRPr lang="ru-RU" sz="1800" b="0" dirty="0"/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21640"/>
              </p:ext>
            </p:extLst>
          </p:nvPr>
        </p:nvGraphicFramePr>
        <p:xfrm>
          <a:off x="164231" y="2783918"/>
          <a:ext cx="4386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Прямоугольник 11"/>
          <p:cNvSpPr>
            <a:spLocks noChangeArrowheads="1"/>
          </p:cNvSpPr>
          <p:nvPr/>
        </p:nvSpPr>
        <p:spPr bwMode="auto">
          <a:xfrm>
            <a:off x="137996" y="2076032"/>
            <a:ext cx="4100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/>
              <a:t>Координация КВ, </a:t>
            </a:r>
            <a:endParaRPr lang="ru-RU" sz="2000" b="1" dirty="0" smtClean="0"/>
          </a:p>
          <a:p>
            <a:pPr algn="ctr" eaLnBrk="0" hangingPunct="0"/>
            <a:r>
              <a:rPr lang="ru-RU" sz="2000" dirty="0" smtClean="0"/>
              <a:t>% </a:t>
            </a:r>
            <a:r>
              <a:rPr lang="ru-RU" sz="2000" dirty="0"/>
              <a:t>ответивших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5867" y="5661925"/>
            <a:ext cx="3891203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При выборе адресатов помощи компании прислушиваются к мнению сотрудников.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643754" y="6492875"/>
            <a:ext cx="226368" cy="365125"/>
          </a:xfrm>
        </p:spPr>
        <p:txBody>
          <a:bodyPr/>
          <a:lstStyle/>
          <a:p>
            <a:fld id="{670487AF-6024-43AA-86B6-09A353BD7CC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8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62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1"/>
                </a:solidFill>
              </a:rPr>
              <a:t>Оценка эффективности КВ</a:t>
            </a:r>
          </a:p>
        </p:txBody>
      </p:sp>
      <p:pic>
        <p:nvPicPr>
          <p:cNvPr id="6" name="Picture 2" descr="C:\Documents and Settings\zayakin\Рабочий стол\логотипы\AC_Exp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143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643030"/>
              </p:ext>
            </p:extLst>
          </p:nvPr>
        </p:nvGraphicFramePr>
        <p:xfrm>
          <a:off x="81608" y="3062863"/>
          <a:ext cx="4130352" cy="3615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179512" y="2492896"/>
            <a:ext cx="35283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 eaLnBrk="0" hangingPunct="0">
              <a:defRPr sz="2000" b="1"/>
            </a:lvl1pPr>
          </a:lstStyle>
          <a:p>
            <a:r>
              <a:rPr lang="ru-RU" dirty="0"/>
              <a:t>Оценка эффективности КВ,</a:t>
            </a:r>
          </a:p>
          <a:p>
            <a:r>
              <a:rPr lang="ru-RU" dirty="0"/>
              <a:t> </a:t>
            </a:r>
            <a:r>
              <a:rPr lang="ru-RU" b="0" dirty="0"/>
              <a:t>% ответивших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941133"/>
              </p:ext>
            </p:extLst>
          </p:nvPr>
        </p:nvGraphicFramePr>
        <p:xfrm>
          <a:off x="4163683" y="3486527"/>
          <a:ext cx="5004048" cy="3175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21"/>
          <p:cNvSpPr txBox="1">
            <a:spLocks noChangeArrowheads="1"/>
          </p:cNvSpPr>
          <p:nvPr/>
        </p:nvSpPr>
        <p:spPr bwMode="auto">
          <a:xfrm>
            <a:off x="4523723" y="2523930"/>
            <a:ext cx="45365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 eaLnBrk="0" hangingPunct="0">
              <a:defRPr sz="2000" b="1"/>
            </a:lvl1pPr>
          </a:lstStyle>
          <a:p>
            <a:r>
              <a:rPr lang="ru-RU" dirty="0" smtClean="0"/>
              <a:t>Каналы информирования о результатах КВ,  </a:t>
            </a:r>
            <a:r>
              <a:rPr lang="ru-RU" b="0" dirty="0"/>
              <a:t>% </a:t>
            </a:r>
            <a:r>
              <a:rPr lang="ru-RU" b="0" dirty="0" smtClean="0"/>
              <a:t>ответов</a:t>
            </a:r>
            <a:endParaRPr lang="ru-RU" b="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692696"/>
            <a:ext cx="8568952" cy="156966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Более половины </a:t>
            </a:r>
            <a:r>
              <a:rPr lang="ru-RU" sz="2400" dirty="0" smtClean="0"/>
              <a:t>респондентов оцениваю </a:t>
            </a:r>
            <a:r>
              <a:rPr lang="ru-RU" sz="2400" dirty="0"/>
              <a:t>эффективность реализации волонтёрских инициатив, но пока это чаще качественная оценки результатов, а не сопоставление со списком измеряемых индикаторов.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139952" y="6492875"/>
            <a:ext cx="226368" cy="365125"/>
          </a:xfrm>
        </p:spPr>
        <p:txBody>
          <a:bodyPr/>
          <a:lstStyle/>
          <a:p>
            <a:fld id="{670487AF-6024-43AA-86B6-09A353BD7CC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3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8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62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1"/>
                </a:solidFill>
              </a:rPr>
              <a:t>Перспективы КВ</a:t>
            </a:r>
          </a:p>
        </p:txBody>
      </p:sp>
      <p:pic>
        <p:nvPicPr>
          <p:cNvPr id="6" name="Picture 2" descr="C:\Documents and Settings\zayakin\Рабочий стол\логотипы\AC_Expe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143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991410"/>
              </p:ext>
            </p:extLst>
          </p:nvPr>
        </p:nvGraphicFramePr>
        <p:xfrm>
          <a:off x="0" y="2429045"/>
          <a:ext cx="5128592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899592" y="1772816"/>
            <a:ext cx="3124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 eaLnBrk="0" hangingPunct="0">
              <a:defRPr sz="2000" b="1"/>
            </a:lvl1pPr>
          </a:lstStyle>
          <a:p>
            <a:r>
              <a:rPr lang="ru-RU" dirty="0"/>
              <a:t>Положительный эффект от КВ, </a:t>
            </a:r>
            <a:r>
              <a:rPr lang="ru-RU" b="0" dirty="0"/>
              <a:t>% </a:t>
            </a:r>
            <a:r>
              <a:rPr lang="ru-RU" b="0" dirty="0" smtClean="0"/>
              <a:t>ответов</a:t>
            </a:r>
            <a:endParaRPr lang="ru-RU" b="0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736340"/>
              </p:ext>
            </p:extLst>
          </p:nvPr>
        </p:nvGraphicFramePr>
        <p:xfrm>
          <a:off x="4879911" y="2636912"/>
          <a:ext cx="45720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08104" y="1916832"/>
            <a:ext cx="3124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 eaLnBrk="0" hangingPunct="0">
              <a:defRPr sz="2000" b="1"/>
            </a:lvl1pPr>
          </a:lstStyle>
          <a:p>
            <a:r>
              <a:rPr lang="ru-RU" dirty="0" smtClean="0"/>
              <a:t>Проблемы КВ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b="0" dirty="0" smtClean="0"/>
              <a:t>% ответов</a:t>
            </a:r>
            <a:endParaRPr lang="ru-RU" b="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692696"/>
            <a:ext cx="8568952" cy="83099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Большинство (83%) участников </a:t>
            </a:r>
            <a:r>
              <a:rPr lang="ru-RU" sz="2400" dirty="0" smtClean="0"/>
              <a:t>или уже заниматься КВ или панируют развивать эту сферу в ближайший год-два.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226368" cy="365125"/>
          </a:xfrm>
        </p:spPr>
        <p:txBody>
          <a:bodyPr/>
          <a:lstStyle/>
          <a:p>
            <a:fld id="{670487AF-6024-43AA-86B6-09A353BD7CC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621</Words>
  <Application>Microsoft Office PowerPoint</Application>
  <PresentationFormat>Экран (4:3)</PresentationFormat>
  <Paragraphs>117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Итоги шестой волны исследования «Благотворительность на Урале»</vt:lpstr>
      <vt:lpstr>Участники 2016</vt:lpstr>
      <vt:lpstr>Благотворительный бюджет участников</vt:lpstr>
      <vt:lpstr>Управление корпоративной БД</vt:lpstr>
      <vt:lpstr>Пути развития БД</vt:lpstr>
      <vt:lpstr>Корпоративное волонтерство</vt:lpstr>
      <vt:lpstr>Презентация PowerPoint</vt:lpstr>
      <vt:lpstr>Оценка эффективности КВ</vt:lpstr>
      <vt:lpstr>Перспективы КВ</vt:lpstr>
      <vt:lpstr>Выводы</vt:lpstr>
    </vt:vector>
  </TitlesOfParts>
  <Company>ЭУ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Заякин Сергей</dc:creator>
  <cp:lastModifiedBy>Заякин Сергей</cp:lastModifiedBy>
  <cp:revision>95</cp:revision>
  <cp:lastPrinted>2016-07-08T08:59:22Z</cp:lastPrinted>
  <dcterms:created xsi:type="dcterms:W3CDTF">2016-07-06T07:28:23Z</dcterms:created>
  <dcterms:modified xsi:type="dcterms:W3CDTF">2016-07-11T07:03:23Z</dcterms:modified>
</cp:coreProperties>
</file>